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0"/>
  </p:notesMasterIdLst>
  <p:sldIdLst>
    <p:sldId id="256" r:id="rId2"/>
    <p:sldId id="257" r:id="rId3"/>
    <p:sldId id="258" r:id="rId4"/>
    <p:sldId id="259" r:id="rId5"/>
    <p:sldId id="260" r:id="rId6"/>
    <p:sldId id="263" r:id="rId7"/>
    <p:sldId id="264" r:id="rId8"/>
    <p:sldId id="268" r:id="rId9"/>
    <p:sldId id="283" r:id="rId10"/>
    <p:sldId id="280" r:id="rId11"/>
    <p:sldId id="265" r:id="rId12"/>
    <p:sldId id="267" r:id="rId13"/>
    <p:sldId id="289" r:id="rId14"/>
    <p:sldId id="287" r:id="rId15"/>
    <p:sldId id="262" r:id="rId16"/>
    <p:sldId id="282" r:id="rId17"/>
    <p:sldId id="285" r:id="rId18"/>
    <p:sldId id="286" r:id="rId19"/>
    <p:sldId id="294" r:id="rId20"/>
    <p:sldId id="295" r:id="rId21"/>
    <p:sldId id="292" r:id="rId22"/>
    <p:sldId id="288" r:id="rId23"/>
    <p:sldId id="274" r:id="rId24"/>
    <p:sldId id="290" r:id="rId25"/>
    <p:sldId id="291" r:id="rId26"/>
    <p:sldId id="281" r:id="rId27"/>
    <p:sldId id="279" r:id="rId28"/>
    <p:sldId id="2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10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9"/>
    <p:restoredTop sz="84615"/>
  </p:normalViewPr>
  <p:slideViewPr>
    <p:cSldViewPr snapToGrid="0">
      <p:cViewPr>
        <p:scale>
          <a:sx n="130" d="100"/>
          <a:sy n="130" d="100"/>
        </p:scale>
        <p:origin x="99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91DD5-2FE3-E444-96F8-81FE98631208}" type="datetimeFigureOut">
              <a:rPr lang="en-US" smtClean="0"/>
              <a:t>2/19/23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304AD-2B04-8F47-B241-50EC441111BE}" type="slidenum">
              <a:rPr lang="en-US" smtClean="0"/>
              <a:t>‹#›</a:t>
            </a:fld>
            <a:endParaRPr lang="en-US"/>
          </a:p>
        </p:txBody>
      </p:sp>
    </p:spTree>
    <p:extLst>
      <p:ext uri="{BB962C8B-B14F-4D97-AF65-F5344CB8AC3E}">
        <p14:creationId xmlns:p14="http://schemas.microsoft.com/office/powerpoint/2010/main" val="224517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a:t>
            </a:fld>
            <a:endParaRPr lang="en-US"/>
          </a:p>
        </p:txBody>
      </p:sp>
    </p:spTree>
    <p:extLst>
      <p:ext uri="{BB962C8B-B14F-4D97-AF65-F5344CB8AC3E}">
        <p14:creationId xmlns:p14="http://schemas.microsoft.com/office/powerpoint/2010/main" val="2435641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14</a:t>
            </a:fld>
            <a:endParaRPr lang="en-US"/>
          </a:p>
        </p:txBody>
      </p:sp>
    </p:spTree>
    <p:extLst>
      <p:ext uri="{BB962C8B-B14F-4D97-AF65-F5344CB8AC3E}">
        <p14:creationId xmlns:p14="http://schemas.microsoft.com/office/powerpoint/2010/main" val="187674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Neue" panose="02000503000000020004" pitchFamily="2" charset="0"/>
              </a:rPr>
              <a:t>Cerebrovascular disease (CVD) - condition that develops as a result of problems with the blood vessels supplying the brain. </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3</a:t>
            </a:fld>
            <a:endParaRPr lang="en-US"/>
          </a:p>
        </p:txBody>
      </p:sp>
    </p:spTree>
    <p:extLst>
      <p:ext uri="{BB962C8B-B14F-4D97-AF65-F5344CB8AC3E}">
        <p14:creationId xmlns:p14="http://schemas.microsoft.com/office/powerpoint/2010/main" val="218169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130,000 is 2.4% of population</a:t>
            </a:r>
          </a:p>
        </p:txBody>
      </p:sp>
      <p:sp>
        <p:nvSpPr>
          <p:cNvPr id="4" name="Slide Number Placeholder 3"/>
          <p:cNvSpPr>
            <a:spLocks noGrp="1"/>
          </p:cNvSpPr>
          <p:nvPr>
            <p:ph type="sldNum" sz="quarter" idx="5"/>
          </p:nvPr>
        </p:nvSpPr>
        <p:spPr/>
        <p:txBody>
          <a:bodyPr/>
          <a:lstStyle/>
          <a:p>
            <a:fld id="{D13304AD-2B04-8F47-B241-50EC441111BE}" type="slidenum">
              <a:rPr lang="en-US" smtClean="0"/>
              <a:t>4</a:t>
            </a:fld>
            <a:endParaRPr lang="en-US"/>
          </a:p>
        </p:txBody>
      </p:sp>
    </p:spTree>
    <p:extLst>
      <p:ext uri="{BB962C8B-B14F-4D97-AF65-F5344CB8AC3E}">
        <p14:creationId xmlns:p14="http://schemas.microsoft.com/office/powerpoint/2010/main" val="33079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Arial" panose="020B0604020202020204" pitchFamily="34" charset="0"/>
              </a:rPr>
              <a:t>One patient can have more than one discharge from hospital within a given time period. </a:t>
            </a:r>
          </a:p>
          <a:p>
            <a:r>
              <a:rPr lang="en-GB" dirty="0">
                <a:solidFill>
                  <a:srgbClr val="000000"/>
                </a:solidFill>
                <a:effectLst/>
                <a:latin typeface="Arial" panose="020B0604020202020204" pitchFamily="34" charset="0"/>
              </a:rPr>
              <a:t>Figures on discharges provide an indication of hospital usage for the diagnosis and treatment of cerebrovascular disease in either an inpatient or day case setting but exclude activity relating to outpatients. </a:t>
            </a:r>
            <a:endParaRPr lang="en-US" dirty="0"/>
          </a:p>
          <a:p>
            <a:endParaRPr lang="en-US" dirty="0"/>
          </a:p>
          <a:p>
            <a:r>
              <a:rPr lang="en-US" dirty="0"/>
              <a:t>Looked at incidences but it is not as relevant as I thought as it screens out anyone who has had any stroke related admission in the last 10 years. </a:t>
            </a:r>
          </a:p>
          <a:p>
            <a:r>
              <a:rPr lang="en-US" dirty="0"/>
              <a:t>Incidence data was sources from excel files related to the PHS Stroke report but these only sub-</a:t>
            </a:r>
            <a:r>
              <a:rPr lang="en-US" dirty="0" err="1"/>
              <a:t>categorised</a:t>
            </a:r>
            <a:r>
              <a:rPr lang="en-US" dirty="0"/>
              <a:t> cerebrovascular disease and stroke.</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5</a:t>
            </a:fld>
            <a:endParaRPr lang="en-US"/>
          </a:p>
        </p:txBody>
      </p:sp>
    </p:spTree>
    <p:extLst>
      <p:ext uri="{BB962C8B-B14F-4D97-AF65-F5344CB8AC3E}">
        <p14:creationId xmlns:p14="http://schemas.microsoft.com/office/powerpoint/2010/main" val="83898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MT"/>
              </a:rPr>
              <a:t>Other CVD includes “sequelae of CVD” – perhaps this accounts for the high number of deaths</a:t>
            </a:r>
            <a:endParaRPr lang="en-GB" dirty="0"/>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6</a:t>
            </a:fld>
            <a:endParaRPr lang="en-US"/>
          </a:p>
        </p:txBody>
      </p:sp>
    </p:spTree>
    <p:extLst>
      <p:ext uri="{BB962C8B-B14F-4D97-AF65-F5344CB8AC3E}">
        <p14:creationId xmlns:p14="http://schemas.microsoft.com/office/powerpoint/2010/main" val="2560325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latin typeface="Helvetica Neue" panose="02000503000000020004" pitchFamily="2" charset="0"/>
              </a:rPr>
              <a:t>Looked at incidence data – shows same pattern</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7</a:t>
            </a:fld>
            <a:endParaRPr lang="en-US"/>
          </a:p>
        </p:txBody>
      </p:sp>
    </p:spTree>
    <p:extLst>
      <p:ext uri="{BB962C8B-B14F-4D97-AF65-F5344CB8AC3E}">
        <p14:creationId xmlns:p14="http://schemas.microsoft.com/office/powerpoint/2010/main" val="208261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8</a:t>
            </a:fld>
            <a:endParaRPr lang="en-US"/>
          </a:p>
        </p:txBody>
      </p:sp>
    </p:spTree>
    <p:extLst>
      <p:ext uri="{BB962C8B-B14F-4D97-AF65-F5344CB8AC3E}">
        <p14:creationId xmlns:p14="http://schemas.microsoft.com/office/powerpoint/2010/main" val="9085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12</a:t>
            </a:fld>
            <a:endParaRPr lang="en-US"/>
          </a:p>
        </p:txBody>
      </p:sp>
    </p:spTree>
    <p:extLst>
      <p:ext uri="{BB962C8B-B14F-4D97-AF65-F5344CB8AC3E}">
        <p14:creationId xmlns:p14="http://schemas.microsoft.com/office/powerpoint/2010/main" val="4209398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13</a:t>
            </a:fld>
            <a:endParaRPr lang="en-US"/>
          </a:p>
        </p:txBody>
      </p:sp>
    </p:spTree>
    <p:extLst>
      <p:ext uri="{BB962C8B-B14F-4D97-AF65-F5344CB8AC3E}">
        <p14:creationId xmlns:p14="http://schemas.microsoft.com/office/powerpoint/2010/main" val="371166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E25F-C7E5-EA25-EC3D-4FD7DD256CA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42361E5-1FF8-D707-BC41-A5C9BDCEE3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707B359-3A47-A120-77B9-5C36A9264EF4}"/>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2F0E1495-21EF-0EEC-1714-D6CDD1E6B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C7277-BBE0-5963-EC46-F4E6808C12F1}"/>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843117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F980-B999-F351-76E8-D74B2F330D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3C9D51-1F0E-AAD0-7C93-40CA8E16B02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BE0C9B-57C2-99BC-1E92-EDAC19050F04}"/>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A66C9A06-7299-0CD5-020C-A17A4F351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70A45-49B0-25CA-C235-B0FC52F68115}"/>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54541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DBBD37-6D82-9E3D-1690-3C1AED8F46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BAAF8E9-4D8F-3214-C062-1660089DBF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C5D5E9-68C5-222D-D280-0B53EB8F5AC3}"/>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1FE828A4-3EE0-F667-FBFC-25E9864EF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0B49E-B3DA-1ED8-5C6B-D48E1620DD74}"/>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9743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9221-BA72-8E65-A179-FCDDAB67A81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B161EE3-1E50-EDAB-BA2A-2A3FB7EC1E9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04D251-835A-7F0D-410A-621AD9C5E681}"/>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CBE806F9-B4D6-8DF9-B03E-A4896DBD3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AC191-DA9E-B244-6E87-1478384E5C27}"/>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1958448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6405-0027-5EC4-65D6-AC9AE9D7FF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E763C3D-72E7-225E-72AC-2E4CBC9C0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2DCC437-C5EA-92B8-47F8-4ABA96C45676}"/>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CB44C490-0D49-2DE7-2280-74140FE05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FFBB2-2B83-1F6C-F748-EA27DCC62606}"/>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4208361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6DE8-0F9A-16C3-1C97-0CABB5DAF17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CF3CABB-5612-264D-C07B-07BD708B26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313A3CC-E089-3158-8E80-39D4F5D819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E333176-00DC-FDFE-2800-BB49522D9AB7}"/>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6" name="Footer Placeholder 5">
            <a:extLst>
              <a:ext uri="{FF2B5EF4-FFF2-40B4-BE49-F238E27FC236}">
                <a16:creationId xmlns:a16="http://schemas.microsoft.com/office/drawing/2014/main" id="{BB5EADC9-00CF-910A-2C0F-24B1B6175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2CFF6-9062-59C1-1A9F-61E59C9B1A04}"/>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105654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E983-F43A-560D-AA72-09D92C96BED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59B073-8CC5-63E7-90BE-E37003F87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6958E4-26F9-C584-5D76-D791960B30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3EB9DDF-0A01-EB9E-5727-53C92045CA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BD92978-459C-7E0D-54C3-6480CD328D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7C02B95-08C0-7CEA-3EB2-0C4965FC90F2}"/>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8" name="Footer Placeholder 7">
            <a:extLst>
              <a:ext uri="{FF2B5EF4-FFF2-40B4-BE49-F238E27FC236}">
                <a16:creationId xmlns:a16="http://schemas.microsoft.com/office/drawing/2014/main" id="{9B29E5DB-A0AF-F4ED-C32C-D99D1B1E9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1D7852-D0E0-CE7D-C26D-919F83CC0E86}"/>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023364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BC5C-A857-0D6F-26C7-2E2E4E0509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DFC7EFB-D722-726C-6CCE-18D46132C38C}"/>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4" name="Footer Placeholder 3">
            <a:extLst>
              <a:ext uri="{FF2B5EF4-FFF2-40B4-BE49-F238E27FC236}">
                <a16:creationId xmlns:a16="http://schemas.microsoft.com/office/drawing/2014/main" id="{940CE39C-2F60-89D0-3B77-A59C63B7B9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BF7631-3045-3CCA-C08C-31DC239DB531}"/>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879283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C9707-795C-58AF-0378-D4E1966821E4}"/>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3" name="Footer Placeholder 2">
            <a:extLst>
              <a:ext uri="{FF2B5EF4-FFF2-40B4-BE49-F238E27FC236}">
                <a16:creationId xmlns:a16="http://schemas.microsoft.com/office/drawing/2014/main" id="{39F96FE3-A6CE-6C86-751D-7F4334F968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FF5B6B-FF64-C8D0-A408-E2925D81D275}"/>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75068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BE24-51BC-E670-9B4D-BC46113210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2120827-84A0-F8B8-0FD9-6411ED7DB9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40CD42D-0DB5-005A-4AE2-B1E49BAE6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254F68-67B7-230B-EC88-7A0581857F5F}"/>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6" name="Footer Placeholder 5">
            <a:extLst>
              <a:ext uri="{FF2B5EF4-FFF2-40B4-BE49-F238E27FC236}">
                <a16:creationId xmlns:a16="http://schemas.microsoft.com/office/drawing/2014/main" id="{FABCDD88-6467-8B36-0D57-CD4F98D16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2885B-2C94-2191-BBF8-90D837169128}"/>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18698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623C-BB5B-45E2-5D93-84F6261558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3EBC1DD-C478-78AC-4D2F-8542571B39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EE0E14-09AA-9B0D-413B-EBFEB22DD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32E706-EE3E-AB04-945C-31C3F4C59B1E}"/>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6" name="Footer Placeholder 5">
            <a:extLst>
              <a:ext uri="{FF2B5EF4-FFF2-40B4-BE49-F238E27FC236}">
                <a16:creationId xmlns:a16="http://schemas.microsoft.com/office/drawing/2014/main" id="{8C23CAD1-BF7D-F673-EF3E-D3B6B3FE6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D79B-2428-F216-4521-D2C72F42D7C8}"/>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2113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79BB51-46E4-9B7C-5795-B67A855AD9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97675C-9676-967E-5660-F182F6682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7DC402-85A5-9951-16BC-293B21BD91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275D4862-B04A-028F-DCA5-8207B02C4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AC723D-5FE5-37FD-6762-D2E1C49A6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513A4-0625-8047-9B80-042466CD8FD2}" type="slidenum">
              <a:rPr lang="en-US" smtClean="0"/>
              <a:t>‹#›</a:t>
            </a:fld>
            <a:endParaRPr lang="en-US"/>
          </a:p>
        </p:txBody>
      </p:sp>
    </p:spTree>
    <p:extLst>
      <p:ext uri="{BB962C8B-B14F-4D97-AF65-F5344CB8AC3E}">
        <p14:creationId xmlns:p14="http://schemas.microsoft.com/office/powerpoint/2010/main" val="2245037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11/relationships/webextension" Target="../webextensions/webextension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11/relationships/webextension" Target="../webextensions/webextension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tatisticsbyjim.com/regression/how-high-r-squared/" TargetMode="External"/><Relationship Id="rId2" Type="http://schemas.openxmlformats.org/officeDocument/2006/relationships/hyperlink" Target="https://quantifyinghealth.com/r-squared-stud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scotpho.org.uk/population-dynamics/deaths/data/most-frequent-caus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rontiersin.org/articles/10.3389/fneur.2012.00078/ful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ahajournals.org/doi/10.1161/01.STR.0000105933.16654.B4"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03E2-02C8-F358-E6EA-24D72438F950}"/>
              </a:ext>
            </a:extLst>
          </p:cNvPr>
          <p:cNvSpPr>
            <a:spLocks noGrp="1"/>
          </p:cNvSpPr>
          <p:nvPr>
            <p:ph type="ctrTitle"/>
          </p:nvPr>
        </p:nvSpPr>
        <p:spPr>
          <a:xfrm>
            <a:off x="7464614" y="1783959"/>
            <a:ext cx="4087306" cy="2889114"/>
          </a:xfrm>
        </p:spPr>
        <p:txBody>
          <a:bodyPr anchor="b">
            <a:normAutofit/>
          </a:bodyPr>
          <a:lstStyle/>
          <a:p>
            <a:pPr algn="l"/>
            <a:r>
              <a:rPr lang="en-US" sz="3800"/>
              <a:t>Cerebrovascular Disease in Scotland</a:t>
            </a:r>
            <a:br>
              <a:rPr lang="en-US" sz="3800"/>
            </a:br>
            <a:r>
              <a:rPr lang="en-US" sz="3800"/>
              <a:t>Statistics and Modeling </a:t>
            </a:r>
          </a:p>
        </p:txBody>
      </p:sp>
      <p:sp>
        <p:nvSpPr>
          <p:cNvPr id="3" name="Subtitle 2">
            <a:extLst>
              <a:ext uri="{FF2B5EF4-FFF2-40B4-BE49-F238E27FC236}">
                <a16:creationId xmlns:a16="http://schemas.microsoft.com/office/drawing/2014/main" id="{FB9698E6-BEC3-87C3-C0B0-6DAA0401ACC1}"/>
              </a:ext>
            </a:extLst>
          </p:cNvPr>
          <p:cNvSpPr>
            <a:spLocks noGrp="1"/>
          </p:cNvSpPr>
          <p:nvPr>
            <p:ph type="subTitle" idx="1"/>
          </p:nvPr>
        </p:nvSpPr>
        <p:spPr>
          <a:xfrm>
            <a:off x="7464612" y="4750893"/>
            <a:ext cx="4087305" cy="1147863"/>
          </a:xfrm>
        </p:spPr>
        <p:txBody>
          <a:bodyPr anchor="t">
            <a:normAutofit/>
          </a:bodyPr>
          <a:lstStyle/>
          <a:p>
            <a:pPr algn="l"/>
            <a:r>
              <a:rPr lang="en-US" sz="2000"/>
              <a:t>Fiona Carson </a:t>
            </a:r>
          </a:p>
          <a:p>
            <a:pPr algn="l"/>
            <a:r>
              <a:rPr lang="en-US" sz="2000"/>
              <a:t>February 2023</a:t>
            </a:r>
          </a:p>
        </p:txBody>
      </p:sp>
      <p:pic>
        <p:nvPicPr>
          <p:cNvPr id="5" name="Picture 4">
            <a:extLst>
              <a:ext uri="{FF2B5EF4-FFF2-40B4-BE49-F238E27FC236}">
                <a16:creationId xmlns:a16="http://schemas.microsoft.com/office/drawing/2014/main" id="{4C8911D6-EA24-7CBF-F7A2-06A8D2BAF503}"/>
              </a:ext>
            </a:extLst>
          </p:cNvPr>
          <p:cNvPicPr>
            <a:picLocks noChangeAspect="1"/>
          </p:cNvPicPr>
          <p:nvPr/>
        </p:nvPicPr>
        <p:blipFill rotWithShape="1">
          <a:blip r:embed="rId3"/>
          <a:srcRect r="2416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9702861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E8903-90A8-9616-628B-4D3A9492733C}"/>
              </a:ext>
            </a:extLst>
          </p:cNvPr>
          <p:cNvSpPr>
            <a:spLocks noGrp="1"/>
          </p:cNvSpPr>
          <p:nvPr>
            <p:ph type="title"/>
          </p:nvPr>
        </p:nvSpPr>
        <p:spPr/>
        <p:txBody>
          <a:bodyPr/>
          <a:lstStyle/>
          <a:p>
            <a:r>
              <a:rPr lang="en-US" dirty="0"/>
              <a:t>Mortality by sex</a:t>
            </a:r>
          </a:p>
        </p:txBody>
      </p:sp>
      <p:sp>
        <p:nvSpPr>
          <p:cNvPr id="3" name="Content Placeholder 2">
            <a:extLst>
              <a:ext uri="{FF2B5EF4-FFF2-40B4-BE49-F238E27FC236}">
                <a16:creationId xmlns:a16="http://schemas.microsoft.com/office/drawing/2014/main" id="{1B88B75E-7526-61A3-03B6-00E313E044B1}"/>
              </a:ext>
            </a:extLst>
          </p:cNvPr>
          <p:cNvSpPr>
            <a:spLocks noGrp="1"/>
          </p:cNvSpPr>
          <p:nvPr>
            <p:ph idx="1"/>
          </p:nvPr>
        </p:nvSpPr>
        <p:spPr/>
        <p:txBody>
          <a:bodyPr/>
          <a:lstStyle/>
          <a:p>
            <a:r>
              <a:rPr lang="en-US" dirty="0"/>
              <a:t>Shows pronounced spike in number of deaths for men in 2020. Not sure if this is interesting enough to spend time on. </a:t>
            </a:r>
          </a:p>
        </p:txBody>
      </p:sp>
      <p:pic>
        <p:nvPicPr>
          <p:cNvPr id="4" name="Picture 3">
            <a:extLst>
              <a:ext uri="{FF2B5EF4-FFF2-40B4-BE49-F238E27FC236}">
                <a16:creationId xmlns:a16="http://schemas.microsoft.com/office/drawing/2014/main" id="{FF8C2F8B-50E1-54C6-B24C-E4E93677A0CC}"/>
              </a:ext>
            </a:extLst>
          </p:cNvPr>
          <p:cNvPicPr>
            <a:picLocks noChangeAspect="1"/>
          </p:cNvPicPr>
          <p:nvPr/>
        </p:nvPicPr>
        <p:blipFill>
          <a:blip r:embed="rId2"/>
          <a:stretch>
            <a:fillRect/>
          </a:stretch>
        </p:blipFill>
        <p:spPr>
          <a:xfrm>
            <a:off x="2759528" y="2591576"/>
            <a:ext cx="6672943" cy="4125286"/>
          </a:xfrm>
          <a:prstGeom prst="rect">
            <a:avLst/>
          </a:prstGeom>
        </p:spPr>
      </p:pic>
    </p:spTree>
    <p:extLst>
      <p:ext uri="{BB962C8B-B14F-4D97-AF65-F5344CB8AC3E}">
        <p14:creationId xmlns:p14="http://schemas.microsoft.com/office/powerpoint/2010/main" val="307239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8767-B731-82AA-1031-98480273B4F8}"/>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Health Board Information</a:t>
            </a:r>
            <a:endParaRPr lang="en-US" dirty="0"/>
          </a:p>
        </p:txBody>
      </p:sp>
      <p:pic>
        <p:nvPicPr>
          <p:cNvPr id="4" name="Picture 3">
            <a:extLst>
              <a:ext uri="{FF2B5EF4-FFF2-40B4-BE49-F238E27FC236}">
                <a16:creationId xmlns:a16="http://schemas.microsoft.com/office/drawing/2014/main" id="{1F31CB3E-80F8-C0B9-7ABC-CBA394EAA777}"/>
              </a:ext>
            </a:extLst>
          </p:cNvPr>
          <p:cNvPicPr>
            <a:picLocks noChangeAspect="1"/>
          </p:cNvPicPr>
          <p:nvPr/>
        </p:nvPicPr>
        <p:blipFill>
          <a:blip r:embed="rId2"/>
          <a:stretch>
            <a:fillRect/>
          </a:stretch>
        </p:blipFill>
        <p:spPr>
          <a:xfrm>
            <a:off x="378190" y="3429000"/>
            <a:ext cx="4661554" cy="2882900"/>
          </a:xfrm>
          <a:prstGeom prst="rect">
            <a:avLst/>
          </a:prstGeom>
        </p:spPr>
      </p:pic>
      <p:sp>
        <p:nvSpPr>
          <p:cNvPr id="5" name="Content Placeholder 2">
            <a:extLst>
              <a:ext uri="{FF2B5EF4-FFF2-40B4-BE49-F238E27FC236}">
                <a16:creationId xmlns:a16="http://schemas.microsoft.com/office/drawing/2014/main" id="{35F90E7F-C37E-0DC8-85EF-EECB6337A099}"/>
              </a:ext>
            </a:extLst>
          </p:cNvPr>
          <p:cNvSpPr txBox="1">
            <a:spLocks/>
          </p:cNvSpPr>
          <p:nvPr/>
        </p:nvSpPr>
        <p:spPr>
          <a:xfrm>
            <a:off x="650217" y="1858296"/>
            <a:ext cx="4916714" cy="132556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00"/>
                </a:solidFill>
                <a:latin typeface="Helvetica Neue" panose="02000503000000020004" pitchFamily="2" charset="0"/>
              </a:rPr>
              <a:t>Orkney smallest at 22190</a:t>
            </a:r>
          </a:p>
          <a:p>
            <a:r>
              <a:rPr lang="en-GB" dirty="0">
                <a:solidFill>
                  <a:srgbClr val="000000"/>
                </a:solidFill>
                <a:latin typeface="Helvetica Neue" panose="02000503000000020004" pitchFamily="2" charset="0"/>
              </a:rPr>
              <a:t>Glasgow largest 1174980</a:t>
            </a:r>
          </a:p>
          <a:p>
            <a:r>
              <a:rPr lang="en-GB" dirty="0">
                <a:solidFill>
                  <a:srgbClr val="000000"/>
                </a:solidFill>
                <a:latin typeface="Helvetica Neue" panose="02000503000000020004" pitchFamily="2" charset="0"/>
              </a:rPr>
              <a:t>Orkney is &lt;2% size of Glasgow</a:t>
            </a:r>
          </a:p>
          <a:p>
            <a:r>
              <a:rPr lang="en-GB" dirty="0">
                <a:solidFill>
                  <a:srgbClr val="000000"/>
                </a:solidFill>
                <a:latin typeface="Helvetica Neue" panose="02000503000000020004" pitchFamily="2" charset="0"/>
              </a:rPr>
              <a:t>We are reporting EASR values so these differences are accounted for</a:t>
            </a:r>
          </a:p>
          <a:p>
            <a:endParaRPr lang="en-US" dirty="0"/>
          </a:p>
        </p:txBody>
      </p:sp>
      <p:pic>
        <p:nvPicPr>
          <p:cNvPr id="6" name="Picture 5">
            <a:extLst>
              <a:ext uri="{FF2B5EF4-FFF2-40B4-BE49-F238E27FC236}">
                <a16:creationId xmlns:a16="http://schemas.microsoft.com/office/drawing/2014/main" id="{E1F0E683-207A-7527-9397-24B59DBCE58C}"/>
              </a:ext>
            </a:extLst>
          </p:cNvPr>
          <p:cNvPicPr>
            <a:picLocks noChangeAspect="1"/>
          </p:cNvPicPr>
          <p:nvPr/>
        </p:nvPicPr>
        <p:blipFill>
          <a:blip r:embed="rId3"/>
          <a:stretch>
            <a:fillRect/>
          </a:stretch>
        </p:blipFill>
        <p:spPr>
          <a:xfrm>
            <a:off x="6369910" y="3429000"/>
            <a:ext cx="4495799" cy="2780391"/>
          </a:xfrm>
          <a:prstGeom prst="rect">
            <a:avLst/>
          </a:prstGeom>
        </p:spPr>
      </p:pic>
      <p:sp>
        <p:nvSpPr>
          <p:cNvPr id="7" name="Content Placeholder 2">
            <a:extLst>
              <a:ext uri="{FF2B5EF4-FFF2-40B4-BE49-F238E27FC236}">
                <a16:creationId xmlns:a16="http://schemas.microsoft.com/office/drawing/2014/main" id="{5F5D20E6-7BB0-03C3-4480-9D18A85DE31E}"/>
              </a:ext>
            </a:extLst>
          </p:cNvPr>
          <p:cNvSpPr txBox="1">
            <a:spLocks/>
          </p:cNvSpPr>
          <p:nvPr/>
        </p:nvSpPr>
        <p:spPr>
          <a:xfrm>
            <a:off x="6711804" y="1897062"/>
            <a:ext cx="491671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00"/>
                </a:solidFill>
                <a:latin typeface="Helvetica Neue" panose="02000503000000020004" pitchFamily="2" charset="0"/>
              </a:rPr>
              <a:t>More rural areas have higher % over 75</a:t>
            </a:r>
          </a:p>
          <a:p>
            <a:endParaRPr lang="en-US" dirty="0"/>
          </a:p>
        </p:txBody>
      </p:sp>
    </p:spTree>
    <p:extLst>
      <p:ext uri="{BB962C8B-B14F-4D97-AF65-F5344CB8AC3E}">
        <p14:creationId xmlns:p14="http://schemas.microsoft.com/office/powerpoint/2010/main" val="366657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94F8D-8B4F-5258-1FD3-8324348458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B8F4BF2-C4DF-C0A5-A0CD-BFD435B81094}"/>
              </a:ext>
            </a:extLst>
          </p:cNvPr>
          <p:cNvPicPr>
            <a:picLocks noChangeAspect="1"/>
          </p:cNvPicPr>
          <p:nvPr/>
        </p:nvPicPr>
        <p:blipFill>
          <a:blip r:embed="rId3"/>
          <a:stretch>
            <a:fillRect/>
          </a:stretch>
        </p:blipFill>
        <p:spPr>
          <a:xfrm>
            <a:off x="258676" y="1389895"/>
            <a:ext cx="3293157" cy="5085691"/>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A21D16DE-E302-2A57-DE88-253C83B15F62}"/>
                  </a:ext>
                </a:extLst>
              </p:cNvPr>
              <p:cNvGraphicFramePr>
                <a:graphicFrameLocks noGrp="1"/>
              </p:cNvGraphicFramePr>
              <p:nvPr>
                <p:extLst>
                  <p:ext uri="{D42A27DB-BD31-4B8C-83A1-F6EECF244321}">
                    <p14:modId xmlns:p14="http://schemas.microsoft.com/office/powerpoint/2010/main" val="3914463084"/>
                  </p:ext>
                </p:extLst>
              </p:nvPr>
            </p:nvGraphicFramePr>
            <p:xfrm>
              <a:off x="-5806365" y="1001101"/>
              <a:ext cx="5336040" cy="4855797"/>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Web Viewer">
                <a:extLst>
                  <a:ext uri="{FF2B5EF4-FFF2-40B4-BE49-F238E27FC236}">
                    <a16:creationId xmlns:a16="http://schemas.microsoft.com/office/drawing/2014/main" id="{A21D16DE-E302-2A57-DE88-253C83B15F62}"/>
                  </a:ext>
                </a:extLst>
              </p:cNvPr>
              <p:cNvPicPr>
                <a:picLocks noGrp="1" noRot="1" noChangeAspect="1" noMove="1" noResize="1" noEditPoints="1" noAdjustHandles="1" noChangeArrowheads="1" noChangeShapeType="1"/>
              </p:cNvPicPr>
              <p:nvPr/>
            </p:nvPicPr>
            <p:blipFill>
              <a:blip r:embed="rId5"/>
              <a:stretch>
                <a:fillRect/>
              </a:stretch>
            </p:blipFill>
            <p:spPr>
              <a:xfrm>
                <a:off x="-5806365" y="1001101"/>
                <a:ext cx="5336040" cy="4855797"/>
              </a:xfrm>
              <a:prstGeom prst="rect">
                <a:avLst/>
              </a:prstGeom>
            </p:spPr>
          </p:pic>
        </mc:Fallback>
      </mc:AlternateContent>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6"/>
          <a:stretch>
            <a:fillRect/>
          </a:stretch>
        </p:blipFill>
        <p:spPr>
          <a:xfrm>
            <a:off x="11179277" y="2007109"/>
            <a:ext cx="5776307" cy="2490790"/>
          </a:xfrm>
          <a:prstGeom prst="rect">
            <a:avLst/>
          </a:prstGeom>
        </p:spPr>
      </p:pic>
      <p:pic>
        <p:nvPicPr>
          <p:cNvPr id="9" name="Picture 8">
            <a:extLst>
              <a:ext uri="{FF2B5EF4-FFF2-40B4-BE49-F238E27FC236}">
                <a16:creationId xmlns:a16="http://schemas.microsoft.com/office/drawing/2014/main" id="{8F647E59-A32E-7AAA-DE5C-BE6A009CCFBE}"/>
              </a:ext>
            </a:extLst>
          </p:cNvPr>
          <p:cNvPicPr>
            <a:picLocks noChangeAspect="1"/>
          </p:cNvPicPr>
          <p:nvPr/>
        </p:nvPicPr>
        <p:blipFill>
          <a:blip r:embed="rId7"/>
          <a:stretch>
            <a:fillRect/>
          </a:stretch>
        </p:blipFill>
        <p:spPr>
          <a:xfrm>
            <a:off x="4280834" y="1271596"/>
            <a:ext cx="6652238" cy="4112486"/>
          </a:xfrm>
          <a:prstGeom prst="rect">
            <a:avLst/>
          </a:prstGeom>
        </p:spPr>
      </p:pic>
      <p:sp>
        <p:nvSpPr>
          <p:cNvPr id="10" name="TextBox 9">
            <a:extLst>
              <a:ext uri="{FF2B5EF4-FFF2-40B4-BE49-F238E27FC236}">
                <a16:creationId xmlns:a16="http://schemas.microsoft.com/office/drawing/2014/main" id="{4931F748-4A9A-7F2B-89CB-C66CD055E778}"/>
              </a:ext>
            </a:extLst>
          </p:cNvPr>
          <p:cNvSpPr txBox="1"/>
          <p:nvPr/>
        </p:nvSpPr>
        <p:spPr>
          <a:xfrm>
            <a:off x="1061386" y="1020563"/>
            <a:ext cx="1180369" cy="369332"/>
          </a:xfrm>
          <a:prstGeom prst="rect">
            <a:avLst/>
          </a:prstGeom>
          <a:noFill/>
        </p:spPr>
        <p:txBody>
          <a:bodyPr wrap="square" rtlCol="0">
            <a:spAutoFit/>
          </a:bodyPr>
          <a:lstStyle/>
          <a:p>
            <a:r>
              <a:rPr lang="en-US" dirty="0"/>
              <a:t>2021 Data</a:t>
            </a:r>
          </a:p>
        </p:txBody>
      </p:sp>
      <p:sp>
        <p:nvSpPr>
          <p:cNvPr id="11" name="Title 1">
            <a:extLst>
              <a:ext uri="{FF2B5EF4-FFF2-40B4-BE49-F238E27FC236}">
                <a16:creationId xmlns:a16="http://schemas.microsoft.com/office/drawing/2014/main" id="{DAEDAC77-5F5B-B4D0-2C70-76BB9335736D}"/>
              </a:ext>
            </a:extLst>
          </p:cNvPr>
          <p:cNvSpPr txBox="1">
            <a:spLocks/>
          </p:cNvSpPr>
          <p:nvPr/>
        </p:nvSpPr>
        <p:spPr>
          <a:xfrm>
            <a:off x="518529" y="-18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Discharges</a:t>
            </a:r>
            <a:endParaRPr lang="en-US" dirty="0"/>
          </a:p>
        </p:txBody>
      </p:sp>
      <p:sp>
        <p:nvSpPr>
          <p:cNvPr id="5" name="TextBox 4">
            <a:extLst>
              <a:ext uri="{FF2B5EF4-FFF2-40B4-BE49-F238E27FC236}">
                <a16:creationId xmlns:a16="http://schemas.microsoft.com/office/drawing/2014/main" id="{39682C5C-0CBA-0E61-D022-6FFEE95CD9A1}"/>
              </a:ext>
            </a:extLst>
          </p:cNvPr>
          <p:cNvSpPr txBox="1"/>
          <p:nvPr/>
        </p:nvSpPr>
        <p:spPr>
          <a:xfrm>
            <a:off x="3840600" y="5540971"/>
            <a:ext cx="7833977" cy="1200329"/>
          </a:xfrm>
          <a:prstGeom prst="rect">
            <a:avLst/>
          </a:prstGeom>
          <a:noFill/>
        </p:spPr>
        <p:txBody>
          <a:bodyPr wrap="square">
            <a:spAutoFit/>
          </a:bodyPr>
          <a:lstStyle/>
          <a:p>
            <a:r>
              <a:rPr lang="en-GB" sz="1800" dirty="0">
                <a:effectLst/>
                <a:latin typeface="ArialMT"/>
              </a:rPr>
              <a:t>From PHS report:</a:t>
            </a:r>
          </a:p>
          <a:p>
            <a:r>
              <a:rPr lang="en-GB" sz="1800" dirty="0">
                <a:effectLst/>
                <a:latin typeface="ArialMT"/>
              </a:rPr>
              <a:t>“Over the past ten years, there was an increase in the adjusted discharge rate for stroke in all deprivation quintiles. The rate in the most deprived quintile increased by 39% compared to 21% in the least deprived quintile.” </a:t>
            </a:r>
          </a:p>
        </p:txBody>
      </p:sp>
    </p:spTree>
    <p:extLst>
      <p:ext uri="{BB962C8B-B14F-4D97-AF65-F5344CB8AC3E}">
        <p14:creationId xmlns:p14="http://schemas.microsoft.com/office/powerpoint/2010/main" val="141528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94F8D-8B4F-5258-1FD3-832434845806}"/>
              </a:ext>
            </a:extLst>
          </p:cNvPr>
          <p:cNvSpPr>
            <a:spLocks noGrp="1"/>
          </p:cNvSpPr>
          <p:nvPr>
            <p:ph idx="1"/>
          </p:nvPr>
        </p:nvSpPr>
        <p:spPr/>
        <p:txBody>
          <a:bodyPr/>
          <a:lstStyle/>
          <a:p>
            <a:endParaRPr lang="en-US"/>
          </a:p>
        </p:txBody>
      </p:sp>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3"/>
          <a:stretch>
            <a:fillRect/>
          </a:stretch>
        </p:blipFill>
        <p:spPr>
          <a:xfrm>
            <a:off x="12192000" y="2007109"/>
            <a:ext cx="5776307" cy="2490790"/>
          </a:xfrm>
          <a:prstGeom prst="rect">
            <a:avLst/>
          </a:prstGeom>
        </p:spPr>
      </p:pic>
      <p:sp>
        <p:nvSpPr>
          <p:cNvPr id="11" name="Title 1">
            <a:extLst>
              <a:ext uri="{FF2B5EF4-FFF2-40B4-BE49-F238E27FC236}">
                <a16:creationId xmlns:a16="http://schemas.microsoft.com/office/drawing/2014/main" id="{DAEDAC77-5F5B-B4D0-2C70-76BB9335736D}"/>
              </a:ext>
            </a:extLst>
          </p:cNvPr>
          <p:cNvSpPr txBox="1">
            <a:spLocks/>
          </p:cNvSpPr>
          <p:nvPr/>
        </p:nvSpPr>
        <p:spPr>
          <a:xfrm>
            <a:off x="838200" y="2877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Incidences?</a:t>
            </a:r>
            <a:endParaRPr lang="en-US" dirty="0"/>
          </a:p>
        </p:txBody>
      </p:sp>
    </p:spTree>
    <p:extLst>
      <p:ext uri="{BB962C8B-B14F-4D97-AF65-F5344CB8AC3E}">
        <p14:creationId xmlns:p14="http://schemas.microsoft.com/office/powerpoint/2010/main" val="311623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1ECB515-56FB-ACDE-FF8B-744EE003B6E4}"/>
              </a:ext>
            </a:extLst>
          </p:cNvPr>
          <p:cNvPicPr>
            <a:picLocks noGrp="1" noChangeAspect="1"/>
          </p:cNvPicPr>
          <p:nvPr>
            <p:ph idx="1"/>
          </p:nvPr>
        </p:nvPicPr>
        <p:blipFill>
          <a:blip r:embed="rId3"/>
          <a:stretch>
            <a:fillRect/>
          </a:stretch>
        </p:blipFill>
        <p:spPr>
          <a:xfrm>
            <a:off x="852338" y="1407549"/>
            <a:ext cx="3321587" cy="4605116"/>
          </a:xfr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A21D16DE-E302-2A57-DE88-253C83B15F62}"/>
                  </a:ext>
                </a:extLst>
              </p:cNvPr>
              <p:cNvGraphicFramePr>
                <a:graphicFrameLocks noGrp="1"/>
              </p:cNvGraphicFramePr>
              <p:nvPr/>
            </p:nvGraphicFramePr>
            <p:xfrm>
              <a:off x="-5806365" y="1001101"/>
              <a:ext cx="5336040" cy="4855797"/>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Web Viewer">
                <a:extLst>
                  <a:ext uri="{FF2B5EF4-FFF2-40B4-BE49-F238E27FC236}">
                    <a16:creationId xmlns:a16="http://schemas.microsoft.com/office/drawing/2014/main" id="{A21D16DE-E302-2A57-DE88-253C83B15F62}"/>
                  </a:ext>
                </a:extLst>
              </p:cNvPr>
              <p:cNvPicPr>
                <a:picLocks noGrp="1" noRot="1" noChangeAspect="1" noMove="1" noResize="1" noEditPoints="1" noAdjustHandles="1" noChangeArrowheads="1" noChangeShapeType="1"/>
              </p:cNvPicPr>
              <p:nvPr/>
            </p:nvPicPr>
            <p:blipFill>
              <a:blip r:embed="rId5"/>
              <a:stretch>
                <a:fillRect/>
              </a:stretch>
            </p:blipFill>
            <p:spPr>
              <a:xfrm>
                <a:off x="-5806365" y="1001101"/>
                <a:ext cx="5336040" cy="4855797"/>
              </a:xfrm>
              <a:prstGeom prst="rect">
                <a:avLst/>
              </a:prstGeom>
            </p:spPr>
          </p:pic>
        </mc:Fallback>
      </mc:AlternateContent>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6"/>
          <a:stretch>
            <a:fillRect/>
          </a:stretch>
        </p:blipFill>
        <p:spPr>
          <a:xfrm>
            <a:off x="11435346" y="580230"/>
            <a:ext cx="5776307" cy="2490790"/>
          </a:xfrm>
          <a:prstGeom prst="rect">
            <a:avLst/>
          </a:prstGeom>
        </p:spPr>
      </p:pic>
      <p:sp>
        <p:nvSpPr>
          <p:cNvPr id="11" name="Title 1">
            <a:extLst>
              <a:ext uri="{FF2B5EF4-FFF2-40B4-BE49-F238E27FC236}">
                <a16:creationId xmlns:a16="http://schemas.microsoft.com/office/drawing/2014/main" id="{DAEDAC77-5F5B-B4D0-2C70-76BB9335736D}"/>
              </a:ext>
            </a:extLst>
          </p:cNvPr>
          <p:cNvSpPr txBox="1">
            <a:spLocks/>
          </p:cNvSpPr>
          <p:nvPr/>
        </p:nvSpPr>
        <p:spPr>
          <a:xfrm>
            <a:off x="518529" y="-18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Mortality</a:t>
            </a:r>
            <a:endParaRPr lang="en-US" dirty="0"/>
          </a:p>
        </p:txBody>
      </p:sp>
      <p:sp>
        <p:nvSpPr>
          <p:cNvPr id="12" name="Content Placeholder 2">
            <a:extLst>
              <a:ext uri="{FF2B5EF4-FFF2-40B4-BE49-F238E27FC236}">
                <a16:creationId xmlns:a16="http://schemas.microsoft.com/office/drawing/2014/main" id="{37270216-1971-A8E3-BC79-C30AEEC7B144}"/>
              </a:ext>
            </a:extLst>
          </p:cNvPr>
          <p:cNvSpPr txBox="1">
            <a:spLocks/>
          </p:cNvSpPr>
          <p:nvPr/>
        </p:nvSpPr>
        <p:spPr>
          <a:xfrm>
            <a:off x="4996885" y="5350311"/>
            <a:ext cx="6786624" cy="132470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Mortality generally decreasing for all demographics </a:t>
            </a:r>
          </a:p>
          <a:p>
            <a:r>
              <a:rPr lang="en-US" dirty="0"/>
              <a:t>Some instances of rates going up but these are for categories with mortality rates &lt; 10</a:t>
            </a:r>
          </a:p>
        </p:txBody>
      </p:sp>
      <p:sp>
        <p:nvSpPr>
          <p:cNvPr id="2" name="Content Placeholder 2">
            <a:extLst>
              <a:ext uri="{FF2B5EF4-FFF2-40B4-BE49-F238E27FC236}">
                <a16:creationId xmlns:a16="http://schemas.microsoft.com/office/drawing/2014/main" id="{5B49011E-AA17-8860-A2FF-1301256E241B}"/>
              </a:ext>
            </a:extLst>
          </p:cNvPr>
          <p:cNvSpPr txBox="1">
            <a:spLocks/>
          </p:cNvSpPr>
          <p:nvPr/>
        </p:nvSpPr>
        <p:spPr>
          <a:xfrm>
            <a:off x="-424806" y="1959786"/>
            <a:ext cx="6251729" cy="132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Group islands together for map</a:t>
            </a:r>
          </a:p>
        </p:txBody>
      </p:sp>
      <p:pic>
        <p:nvPicPr>
          <p:cNvPr id="3" name="Picture 2">
            <a:extLst>
              <a:ext uri="{FF2B5EF4-FFF2-40B4-BE49-F238E27FC236}">
                <a16:creationId xmlns:a16="http://schemas.microsoft.com/office/drawing/2014/main" id="{062D846A-7B58-F475-134B-3B91329B26A0}"/>
              </a:ext>
            </a:extLst>
          </p:cNvPr>
          <p:cNvPicPr>
            <a:picLocks noChangeAspect="1"/>
          </p:cNvPicPr>
          <p:nvPr/>
        </p:nvPicPr>
        <p:blipFill>
          <a:blip r:embed="rId7"/>
          <a:stretch>
            <a:fillRect/>
          </a:stretch>
        </p:blipFill>
        <p:spPr>
          <a:xfrm>
            <a:off x="5383258" y="1291887"/>
            <a:ext cx="5415122" cy="3348939"/>
          </a:xfrm>
          <a:prstGeom prst="rect">
            <a:avLst/>
          </a:prstGeom>
        </p:spPr>
      </p:pic>
      <p:pic>
        <p:nvPicPr>
          <p:cNvPr id="9" name="Picture 8">
            <a:extLst>
              <a:ext uri="{FF2B5EF4-FFF2-40B4-BE49-F238E27FC236}">
                <a16:creationId xmlns:a16="http://schemas.microsoft.com/office/drawing/2014/main" id="{0837E0EA-24F4-E359-562F-A03DF1C3A671}"/>
              </a:ext>
            </a:extLst>
          </p:cNvPr>
          <p:cNvPicPr>
            <a:picLocks noChangeAspect="1"/>
          </p:cNvPicPr>
          <p:nvPr/>
        </p:nvPicPr>
        <p:blipFill>
          <a:blip r:embed="rId8"/>
          <a:stretch>
            <a:fillRect/>
          </a:stretch>
        </p:blipFill>
        <p:spPr>
          <a:xfrm>
            <a:off x="5383258" y="1853283"/>
            <a:ext cx="5430712" cy="3348939"/>
          </a:xfrm>
          <a:prstGeom prst="rect">
            <a:avLst/>
          </a:prstGeom>
        </p:spPr>
      </p:pic>
    </p:spTree>
    <p:extLst>
      <p:ext uri="{BB962C8B-B14F-4D97-AF65-F5344CB8AC3E}">
        <p14:creationId xmlns:p14="http://schemas.microsoft.com/office/powerpoint/2010/main" val="400842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0BB8-D619-0061-E30A-A29848C97692}"/>
              </a:ext>
            </a:extLst>
          </p:cNvPr>
          <p:cNvSpPr>
            <a:spLocks noGrp="1"/>
          </p:cNvSpPr>
          <p:nvPr>
            <p:ph type="title"/>
          </p:nvPr>
        </p:nvSpPr>
        <p:spPr/>
        <p:txBody>
          <a:bodyPr/>
          <a:lstStyle/>
          <a:p>
            <a:r>
              <a:rPr lang="en-US" dirty="0"/>
              <a:t>The Journey to a ‘Beautiful’ Model</a:t>
            </a:r>
          </a:p>
        </p:txBody>
      </p:sp>
      <p:sp>
        <p:nvSpPr>
          <p:cNvPr id="3" name="Content Placeholder 2">
            <a:extLst>
              <a:ext uri="{FF2B5EF4-FFF2-40B4-BE49-F238E27FC236}">
                <a16:creationId xmlns:a16="http://schemas.microsoft.com/office/drawing/2014/main" id="{04BE55EE-D00A-D092-BEA4-53B552DE5DC6}"/>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GB" dirty="0">
                <a:solidFill>
                  <a:srgbClr val="000000"/>
                </a:solidFill>
                <a:effectLst/>
                <a:latin typeface="Helvetica Neue" panose="02000503000000020004" pitchFamily="2" charset="0"/>
              </a:rPr>
              <a:t>Multiple linear regression (manual) 	</a:t>
            </a:r>
          </a:p>
          <a:p>
            <a:pPr lvl="1"/>
            <a:r>
              <a:rPr lang="en-GB" dirty="0">
                <a:solidFill>
                  <a:srgbClr val="000000"/>
                </a:solidFill>
                <a:effectLst/>
                <a:latin typeface="Helvetica Neue" panose="02000503000000020004" pitchFamily="2" charset="0"/>
              </a:rPr>
              <a:t>R</a:t>
            </a:r>
            <a:r>
              <a:rPr lang="en-GB" baseline="30000" dirty="0">
                <a:solidFill>
                  <a:srgbClr val="000000"/>
                </a:solidFill>
                <a:effectLst/>
                <a:latin typeface="Helvetica Neue" panose="02000503000000020004" pitchFamily="2" charset="0"/>
              </a:rPr>
              <a:t>2</a:t>
            </a:r>
            <a:r>
              <a:rPr lang="en-GB" dirty="0">
                <a:solidFill>
                  <a:srgbClr val="000000"/>
                </a:solidFill>
                <a:effectLst/>
                <a:latin typeface="Helvetica Neue" panose="02000503000000020004" pitchFamily="2" charset="0"/>
              </a:rPr>
              <a:t> = 31%</a:t>
            </a:r>
          </a:p>
          <a:p>
            <a:pPr>
              <a:buFont typeface="Arial" panose="020B0604020202020204" pitchFamily="34" charset="0"/>
              <a:buChar char="•"/>
            </a:pPr>
            <a:r>
              <a:rPr lang="en-GB" dirty="0">
                <a:solidFill>
                  <a:srgbClr val="000000"/>
                </a:solidFill>
                <a:effectLst/>
                <a:latin typeface="Helvetica Neue" panose="02000503000000020004" pitchFamily="2" charset="0"/>
              </a:rPr>
              <a:t>Random forest 		</a:t>
            </a:r>
          </a:p>
          <a:p>
            <a:pPr lvl="1"/>
            <a:r>
              <a:rPr lang="en-GB" dirty="0">
                <a:solidFill>
                  <a:srgbClr val="000000"/>
                </a:solidFill>
                <a:effectLst/>
                <a:latin typeface="Helvetica Neue" panose="02000503000000020004" pitchFamily="2" charset="0"/>
              </a:rPr>
              <a:t>R</a:t>
            </a:r>
            <a:r>
              <a:rPr lang="en-GB" baseline="30000" dirty="0">
                <a:solidFill>
                  <a:srgbClr val="000000"/>
                </a:solidFill>
                <a:effectLst/>
                <a:latin typeface="Helvetica Neue" panose="02000503000000020004" pitchFamily="2" charset="0"/>
              </a:rPr>
              <a:t>2</a:t>
            </a:r>
            <a:r>
              <a:rPr lang="en-GB" dirty="0">
                <a:solidFill>
                  <a:srgbClr val="000000"/>
                </a:solidFill>
                <a:effectLst/>
                <a:latin typeface="Helvetica Neue" panose="02000503000000020004" pitchFamily="2" charset="0"/>
              </a:rPr>
              <a:t> = 97% but useless prediction</a:t>
            </a:r>
          </a:p>
          <a:p>
            <a:pPr>
              <a:buFont typeface="Arial" panose="020B0604020202020204" pitchFamily="34" charset="0"/>
              <a:buChar char="•"/>
            </a:pPr>
            <a:r>
              <a:rPr lang="en-GB" dirty="0">
                <a:solidFill>
                  <a:srgbClr val="000000"/>
                </a:solidFill>
                <a:effectLst/>
                <a:latin typeface="Helvetica Neue" panose="02000503000000020004" pitchFamily="2" charset="0"/>
              </a:rPr>
              <a:t>ARIMA – 13 years (13 data points) – not enough</a:t>
            </a:r>
          </a:p>
          <a:p>
            <a:pPr>
              <a:buFont typeface="Arial" panose="020B0604020202020204" pitchFamily="34" charset="0"/>
              <a:buChar char="•"/>
            </a:pPr>
            <a:r>
              <a:rPr lang="en-GB" dirty="0">
                <a:solidFill>
                  <a:srgbClr val="000000"/>
                </a:solidFill>
                <a:effectLst/>
                <a:latin typeface="Helvetica Neue" panose="02000503000000020004" pitchFamily="2" charset="0"/>
              </a:rPr>
              <a:t>Neural networks</a:t>
            </a:r>
          </a:p>
          <a:p>
            <a:pPr>
              <a:buFont typeface="Arial" panose="020B0604020202020204" pitchFamily="34" charset="0"/>
              <a:buChar char="•"/>
            </a:pPr>
            <a:r>
              <a:rPr lang="en-GB" dirty="0">
                <a:solidFill>
                  <a:srgbClr val="000000"/>
                </a:solidFill>
                <a:effectLst/>
                <a:latin typeface="Helvetica Neue" panose="02000503000000020004" pitchFamily="2" charset="0"/>
              </a:rPr>
              <a:t>Multiple linear regression (manual)</a:t>
            </a:r>
          </a:p>
          <a:p>
            <a:pPr lvl="1"/>
            <a:r>
              <a:rPr lang="en-GB" dirty="0">
                <a:solidFill>
                  <a:srgbClr val="000000"/>
                </a:solidFill>
                <a:latin typeface="Helvetica Neue" panose="02000503000000020004" pitchFamily="2" charset="0"/>
              </a:rPr>
              <a:t>V</a:t>
            </a:r>
            <a:r>
              <a:rPr lang="en-GB" dirty="0">
                <a:solidFill>
                  <a:srgbClr val="000000"/>
                </a:solidFill>
                <a:effectLst/>
                <a:latin typeface="Helvetica Neue" panose="02000503000000020004" pitchFamily="2" charset="0"/>
              </a:rPr>
              <a:t>ariable engineering – log</a:t>
            </a:r>
          </a:p>
          <a:p>
            <a:pPr lvl="1"/>
            <a:r>
              <a:rPr lang="en-GB" dirty="0">
                <a:solidFill>
                  <a:srgbClr val="000000"/>
                </a:solidFill>
                <a:effectLst/>
                <a:latin typeface="Helvetica Neue" panose="02000503000000020004" pitchFamily="2" charset="0"/>
              </a:rPr>
              <a:t>Interactions</a:t>
            </a:r>
          </a:p>
          <a:p>
            <a:pPr lvl="1"/>
            <a:r>
              <a:rPr lang="en-GB" dirty="0">
                <a:solidFill>
                  <a:srgbClr val="000000"/>
                </a:solidFill>
                <a:effectLst/>
                <a:latin typeface="Helvetica Neue" panose="02000503000000020004" pitchFamily="2" charset="0"/>
              </a:rPr>
              <a:t>R2 – to be revealed </a:t>
            </a:r>
          </a:p>
          <a:p>
            <a:r>
              <a:rPr lang="en-GB" dirty="0">
                <a:solidFill>
                  <a:srgbClr val="000000"/>
                </a:solidFill>
                <a:effectLst/>
                <a:latin typeface="Helvetica Neue" panose="02000503000000020004" pitchFamily="2" charset="0"/>
              </a:rPr>
              <a:t>Multiple linear regression (</a:t>
            </a:r>
            <a:r>
              <a:rPr lang="en-GB" dirty="0" err="1">
                <a:solidFill>
                  <a:srgbClr val="000000"/>
                </a:solidFill>
                <a:effectLst/>
                <a:latin typeface="Helvetica Neue" panose="02000503000000020004" pitchFamily="2" charset="0"/>
              </a:rPr>
              <a:t>glmulti</a:t>
            </a:r>
            <a:r>
              <a:rPr lang="en-GB" dirty="0">
                <a:solidFill>
                  <a:srgbClr val="000000"/>
                </a:solidFill>
                <a:effectLst/>
                <a:latin typeface="Helvetica Neue" panose="02000503000000020004" pitchFamily="2" charset="0"/>
              </a:rPr>
              <a:t>)</a:t>
            </a:r>
          </a:p>
          <a:p>
            <a:pPr>
              <a:buFont typeface="Arial" panose="020B0604020202020204" pitchFamily="34" charset="0"/>
              <a:buChar char="•"/>
            </a:pPr>
            <a:endParaRPr lang="en-GB" dirty="0">
              <a:solidFill>
                <a:srgbClr val="000000"/>
              </a:solidFill>
              <a:effectLst/>
              <a:latin typeface="Helvetica Neue" panose="02000503000000020004" pitchFamily="2" charset="0"/>
            </a:endParaRPr>
          </a:p>
          <a:p>
            <a:endParaRPr lang="en-US" dirty="0"/>
          </a:p>
        </p:txBody>
      </p:sp>
      <p:sp>
        <p:nvSpPr>
          <p:cNvPr id="4" name="Content Placeholder 2">
            <a:extLst>
              <a:ext uri="{FF2B5EF4-FFF2-40B4-BE49-F238E27FC236}">
                <a16:creationId xmlns:a16="http://schemas.microsoft.com/office/drawing/2014/main" id="{B8783355-711F-6EB6-3A5A-47891D08510A}"/>
              </a:ext>
            </a:extLst>
          </p:cNvPr>
          <p:cNvSpPr txBox="1">
            <a:spLocks/>
          </p:cNvSpPr>
          <p:nvPr/>
        </p:nvSpPr>
        <p:spPr>
          <a:xfrm>
            <a:off x="7961671" y="2526890"/>
            <a:ext cx="3392129" cy="816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0000"/>
                </a:solidFill>
              </a:rPr>
              <a:t>Show this going round in a circle</a:t>
            </a:r>
          </a:p>
        </p:txBody>
      </p:sp>
    </p:spTree>
    <p:extLst>
      <p:ext uri="{BB962C8B-B14F-4D97-AF65-F5344CB8AC3E}">
        <p14:creationId xmlns:p14="http://schemas.microsoft.com/office/powerpoint/2010/main" val="25353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7D0-CD88-8D07-EA7A-37CFB3720BE8}"/>
              </a:ext>
            </a:extLst>
          </p:cNvPr>
          <p:cNvSpPr>
            <a:spLocks noGrp="1"/>
          </p:cNvSpPr>
          <p:nvPr>
            <p:ph type="title"/>
          </p:nvPr>
        </p:nvSpPr>
        <p:spPr/>
        <p:txBody>
          <a:bodyPr/>
          <a:lstStyle/>
          <a:p>
            <a:r>
              <a:rPr lang="en-US" dirty="0"/>
              <a:t>Multiple Linear Regression – What to Build Model on?</a:t>
            </a:r>
          </a:p>
        </p:txBody>
      </p:sp>
      <p:sp>
        <p:nvSpPr>
          <p:cNvPr id="3" name="Content Placeholder 2">
            <a:extLst>
              <a:ext uri="{FF2B5EF4-FFF2-40B4-BE49-F238E27FC236}">
                <a16:creationId xmlns:a16="http://schemas.microsoft.com/office/drawing/2014/main" id="{CF8384A0-67D2-BC46-241E-49C51BCFCCCA}"/>
              </a:ext>
            </a:extLst>
          </p:cNvPr>
          <p:cNvSpPr>
            <a:spLocks noGrp="1"/>
          </p:cNvSpPr>
          <p:nvPr>
            <p:ph idx="1"/>
          </p:nvPr>
        </p:nvSpPr>
        <p:spPr>
          <a:xfrm>
            <a:off x="494778" y="4247206"/>
            <a:ext cx="7951132" cy="1479062"/>
          </a:xfrm>
        </p:spPr>
        <p:txBody>
          <a:bodyPr>
            <a:normAutofit fontScale="85000" lnSpcReduction="20000"/>
          </a:bodyPr>
          <a:lstStyle/>
          <a:p>
            <a:r>
              <a:rPr lang="en-US" sz="2000" dirty="0"/>
              <a:t>Council – numbers were too low to form trend</a:t>
            </a:r>
          </a:p>
          <a:p>
            <a:r>
              <a:rPr lang="en-US" sz="2000" dirty="0"/>
              <a:t>Raw values and crude rates – would need to account for future changes in age structures of the population </a:t>
            </a:r>
          </a:p>
          <a:p>
            <a:r>
              <a:rPr lang="en-US" sz="2000" dirty="0"/>
              <a:t>2 Models</a:t>
            </a:r>
          </a:p>
          <a:p>
            <a:r>
              <a:rPr lang="en-US" sz="2000" dirty="0"/>
              <a:t>Focus on mortality model</a:t>
            </a:r>
            <a:endParaRPr lang="en-US" sz="1600" dirty="0"/>
          </a:p>
        </p:txBody>
      </p:sp>
      <p:sp>
        <p:nvSpPr>
          <p:cNvPr id="4" name="TextBox 3">
            <a:extLst>
              <a:ext uri="{FF2B5EF4-FFF2-40B4-BE49-F238E27FC236}">
                <a16:creationId xmlns:a16="http://schemas.microsoft.com/office/drawing/2014/main" id="{7B7FA0CA-7D1B-985E-899E-9335EBEF1201}"/>
              </a:ext>
            </a:extLst>
          </p:cNvPr>
          <p:cNvSpPr txBox="1"/>
          <p:nvPr/>
        </p:nvSpPr>
        <p:spPr>
          <a:xfrm>
            <a:off x="84756" y="3319851"/>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cxnSp>
        <p:nvCxnSpPr>
          <p:cNvPr id="6" name="Straight Arrow Connector 5">
            <a:extLst>
              <a:ext uri="{FF2B5EF4-FFF2-40B4-BE49-F238E27FC236}">
                <a16:creationId xmlns:a16="http://schemas.microsoft.com/office/drawing/2014/main" id="{DC33E501-1BC2-EA14-D7AD-D926930D1442}"/>
              </a:ext>
            </a:extLst>
          </p:cNvPr>
          <p:cNvCxnSpPr>
            <a:cxnSpLocks/>
            <a:stCxn id="16" idx="2"/>
            <a:endCxn id="4" idx="0"/>
          </p:cNvCxnSpPr>
          <p:nvPr/>
        </p:nvCxnSpPr>
        <p:spPr>
          <a:xfrm flipH="1">
            <a:off x="1459139" y="2841385"/>
            <a:ext cx="455235" cy="47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EF9384-B575-0D56-85BB-236CAFE866A7}"/>
              </a:ext>
            </a:extLst>
          </p:cNvPr>
          <p:cNvCxnSpPr>
            <a:cxnSpLocks/>
            <a:stCxn id="18" idx="2"/>
            <a:endCxn id="23" idx="0"/>
          </p:cNvCxnSpPr>
          <p:nvPr/>
        </p:nvCxnSpPr>
        <p:spPr>
          <a:xfrm flipH="1">
            <a:off x="4501581" y="2840399"/>
            <a:ext cx="44376" cy="469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F8C95F-D7CF-E65A-8AA8-42806348DC10}"/>
              </a:ext>
            </a:extLst>
          </p:cNvPr>
          <p:cNvSpPr txBox="1"/>
          <p:nvPr/>
        </p:nvSpPr>
        <p:spPr>
          <a:xfrm>
            <a:off x="2622292" y="1758912"/>
            <a:ext cx="1189493" cy="369332"/>
          </a:xfrm>
          <a:prstGeom prst="rect">
            <a:avLst/>
          </a:prstGeom>
          <a:solidFill>
            <a:schemeClr val="bg1">
              <a:lumMod val="75000"/>
            </a:schemeClr>
          </a:solidFill>
          <a:ln>
            <a:noFill/>
          </a:ln>
        </p:spPr>
        <p:txBody>
          <a:bodyPr wrap="none" rtlCol="0">
            <a:spAutoFit/>
          </a:bodyPr>
          <a:lstStyle/>
          <a:p>
            <a:r>
              <a:rPr lang="en-US" dirty="0"/>
              <a:t>Discharges</a:t>
            </a:r>
          </a:p>
        </p:txBody>
      </p:sp>
      <p:sp>
        <p:nvSpPr>
          <p:cNvPr id="11" name="TextBox 10">
            <a:extLst>
              <a:ext uri="{FF2B5EF4-FFF2-40B4-BE49-F238E27FC236}">
                <a16:creationId xmlns:a16="http://schemas.microsoft.com/office/drawing/2014/main" id="{C01E4908-BD97-AAC6-4046-53598DD195F5}"/>
              </a:ext>
            </a:extLst>
          </p:cNvPr>
          <p:cNvSpPr txBox="1"/>
          <p:nvPr/>
        </p:nvSpPr>
        <p:spPr>
          <a:xfrm>
            <a:off x="8656577" y="1815275"/>
            <a:ext cx="1055482" cy="369332"/>
          </a:xfrm>
          <a:prstGeom prst="rect">
            <a:avLst/>
          </a:prstGeom>
          <a:solidFill>
            <a:schemeClr val="bg1">
              <a:lumMod val="75000"/>
            </a:schemeClr>
          </a:solidFill>
          <a:ln>
            <a:noFill/>
          </a:ln>
        </p:spPr>
        <p:txBody>
          <a:bodyPr wrap="none" rtlCol="0">
            <a:spAutoFit/>
          </a:bodyPr>
          <a:lstStyle/>
          <a:p>
            <a:r>
              <a:rPr lang="en-US" dirty="0"/>
              <a:t>Mortality</a:t>
            </a:r>
          </a:p>
        </p:txBody>
      </p:sp>
      <p:cxnSp>
        <p:nvCxnSpPr>
          <p:cNvPr id="12" name="Straight Arrow Connector 11">
            <a:extLst>
              <a:ext uri="{FF2B5EF4-FFF2-40B4-BE49-F238E27FC236}">
                <a16:creationId xmlns:a16="http://schemas.microsoft.com/office/drawing/2014/main" id="{4126844D-53F5-D8D9-CA64-393843C65B8D}"/>
              </a:ext>
            </a:extLst>
          </p:cNvPr>
          <p:cNvCxnSpPr>
            <a:cxnSpLocks/>
            <a:stCxn id="10" idx="2"/>
            <a:endCxn id="16" idx="0"/>
          </p:cNvCxnSpPr>
          <p:nvPr/>
        </p:nvCxnSpPr>
        <p:spPr>
          <a:xfrm flipH="1">
            <a:off x="1914374" y="2128244"/>
            <a:ext cx="1302665" cy="34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4E804F-9DAE-99A8-070E-AC60E6793B1B}"/>
              </a:ext>
            </a:extLst>
          </p:cNvPr>
          <p:cNvCxnSpPr>
            <a:cxnSpLocks/>
            <a:stCxn id="10" idx="2"/>
            <a:endCxn id="18" idx="0"/>
          </p:cNvCxnSpPr>
          <p:nvPr/>
        </p:nvCxnSpPr>
        <p:spPr>
          <a:xfrm>
            <a:off x="3217039" y="2128244"/>
            <a:ext cx="1328918" cy="34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8C4610-1F19-10DE-B400-C29D3FAAE4E9}"/>
              </a:ext>
            </a:extLst>
          </p:cNvPr>
          <p:cNvCxnSpPr>
            <a:cxnSpLocks/>
            <a:stCxn id="11" idx="2"/>
            <a:endCxn id="17" idx="0"/>
          </p:cNvCxnSpPr>
          <p:nvPr/>
        </p:nvCxnSpPr>
        <p:spPr>
          <a:xfrm flipH="1">
            <a:off x="7841749" y="2184607"/>
            <a:ext cx="1342569" cy="39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D958DC-6071-7396-7CBF-625DCB4B9230}"/>
              </a:ext>
            </a:extLst>
          </p:cNvPr>
          <p:cNvCxnSpPr>
            <a:cxnSpLocks/>
            <a:stCxn id="11" idx="2"/>
            <a:endCxn id="19" idx="0"/>
          </p:cNvCxnSpPr>
          <p:nvPr/>
        </p:nvCxnSpPr>
        <p:spPr>
          <a:xfrm>
            <a:off x="9184318" y="2184607"/>
            <a:ext cx="1759245" cy="30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D55129-3B09-FB44-F205-74C8C5F506C8}"/>
              </a:ext>
            </a:extLst>
          </p:cNvPr>
          <p:cNvSpPr txBox="1"/>
          <p:nvPr/>
        </p:nvSpPr>
        <p:spPr>
          <a:xfrm>
            <a:off x="1206455" y="2472053"/>
            <a:ext cx="1415837" cy="369332"/>
          </a:xfrm>
          <a:prstGeom prst="rect">
            <a:avLst/>
          </a:prstGeom>
          <a:solidFill>
            <a:schemeClr val="bg1">
              <a:lumMod val="75000"/>
            </a:schemeClr>
          </a:solidFill>
          <a:ln>
            <a:noFill/>
          </a:ln>
        </p:spPr>
        <p:txBody>
          <a:bodyPr wrap="none" rtlCol="0">
            <a:spAutoFit/>
          </a:bodyPr>
          <a:lstStyle/>
          <a:p>
            <a:r>
              <a:rPr lang="en-US" dirty="0"/>
              <a:t>Health Board</a:t>
            </a:r>
          </a:p>
        </p:txBody>
      </p:sp>
      <p:sp>
        <p:nvSpPr>
          <p:cNvPr id="17" name="TextBox 16">
            <a:extLst>
              <a:ext uri="{FF2B5EF4-FFF2-40B4-BE49-F238E27FC236}">
                <a16:creationId xmlns:a16="http://schemas.microsoft.com/office/drawing/2014/main" id="{DDA10BA2-0C54-7A7C-3941-95963E4A4B59}"/>
              </a:ext>
            </a:extLst>
          </p:cNvPr>
          <p:cNvSpPr txBox="1"/>
          <p:nvPr/>
        </p:nvSpPr>
        <p:spPr>
          <a:xfrm>
            <a:off x="7133830" y="2583570"/>
            <a:ext cx="1415837" cy="369332"/>
          </a:xfrm>
          <a:prstGeom prst="rect">
            <a:avLst/>
          </a:prstGeom>
          <a:solidFill>
            <a:schemeClr val="bg1">
              <a:lumMod val="75000"/>
            </a:schemeClr>
          </a:solidFill>
          <a:ln>
            <a:noFill/>
          </a:ln>
        </p:spPr>
        <p:txBody>
          <a:bodyPr wrap="none" rtlCol="0">
            <a:spAutoFit/>
          </a:bodyPr>
          <a:lstStyle/>
          <a:p>
            <a:r>
              <a:rPr lang="en-US" dirty="0"/>
              <a:t>Health Board</a:t>
            </a:r>
          </a:p>
        </p:txBody>
      </p:sp>
      <p:sp>
        <p:nvSpPr>
          <p:cNvPr id="18" name="TextBox 17">
            <a:extLst>
              <a:ext uri="{FF2B5EF4-FFF2-40B4-BE49-F238E27FC236}">
                <a16:creationId xmlns:a16="http://schemas.microsoft.com/office/drawing/2014/main" id="{8F0B956A-3E35-0D69-0A9D-141982A9FB76}"/>
              </a:ext>
            </a:extLst>
          </p:cNvPr>
          <p:cNvSpPr txBox="1"/>
          <p:nvPr/>
        </p:nvSpPr>
        <p:spPr>
          <a:xfrm>
            <a:off x="4107375" y="2471067"/>
            <a:ext cx="877163" cy="369332"/>
          </a:xfrm>
          <a:prstGeom prst="rect">
            <a:avLst/>
          </a:prstGeom>
          <a:solidFill>
            <a:schemeClr val="bg1">
              <a:lumMod val="75000"/>
            </a:schemeClr>
          </a:solidFill>
          <a:ln>
            <a:noFill/>
          </a:ln>
        </p:spPr>
        <p:txBody>
          <a:bodyPr wrap="none" rtlCol="0">
            <a:spAutoFit/>
          </a:bodyPr>
          <a:lstStyle/>
          <a:p>
            <a:r>
              <a:rPr lang="en-US" dirty="0"/>
              <a:t>Council</a:t>
            </a:r>
          </a:p>
        </p:txBody>
      </p:sp>
      <p:sp>
        <p:nvSpPr>
          <p:cNvPr id="19" name="TextBox 18">
            <a:extLst>
              <a:ext uri="{FF2B5EF4-FFF2-40B4-BE49-F238E27FC236}">
                <a16:creationId xmlns:a16="http://schemas.microsoft.com/office/drawing/2014/main" id="{E15EC775-ED37-C086-6DB0-DAF30EB93F8F}"/>
              </a:ext>
            </a:extLst>
          </p:cNvPr>
          <p:cNvSpPr txBox="1"/>
          <p:nvPr/>
        </p:nvSpPr>
        <p:spPr>
          <a:xfrm>
            <a:off x="10504981" y="2486351"/>
            <a:ext cx="877163" cy="369332"/>
          </a:xfrm>
          <a:prstGeom prst="rect">
            <a:avLst/>
          </a:prstGeom>
          <a:solidFill>
            <a:schemeClr val="bg1">
              <a:lumMod val="75000"/>
            </a:schemeClr>
          </a:solidFill>
          <a:ln>
            <a:noFill/>
          </a:ln>
        </p:spPr>
        <p:txBody>
          <a:bodyPr wrap="none" rtlCol="0">
            <a:spAutoFit/>
          </a:bodyPr>
          <a:lstStyle/>
          <a:p>
            <a:r>
              <a:rPr lang="en-US" dirty="0"/>
              <a:t>Council</a:t>
            </a:r>
          </a:p>
        </p:txBody>
      </p:sp>
      <p:sp>
        <p:nvSpPr>
          <p:cNvPr id="23" name="TextBox 22">
            <a:extLst>
              <a:ext uri="{FF2B5EF4-FFF2-40B4-BE49-F238E27FC236}">
                <a16:creationId xmlns:a16="http://schemas.microsoft.com/office/drawing/2014/main" id="{C80527DD-A535-0285-C8E8-360259B210A7}"/>
              </a:ext>
            </a:extLst>
          </p:cNvPr>
          <p:cNvSpPr txBox="1"/>
          <p:nvPr/>
        </p:nvSpPr>
        <p:spPr>
          <a:xfrm>
            <a:off x="3127198" y="3309765"/>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sp>
        <p:nvSpPr>
          <p:cNvPr id="24" name="TextBox 23">
            <a:extLst>
              <a:ext uri="{FF2B5EF4-FFF2-40B4-BE49-F238E27FC236}">
                <a16:creationId xmlns:a16="http://schemas.microsoft.com/office/drawing/2014/main" id="{3820A9B1-1F0A-4D03-1A42-7DCAD978C648}"/>
              </a:ext>
            </a:extLst>
          </p:cNvPr>
          <p:cNvSpPr txBox="1"/>
          <p:nvPr/>
        </p:nvSpPr>
        <p:spPr>
          <a:xfrm>
            <a:off x="6435552" y="3314054"/>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sp>
        <p:nvSpPr>
          <p:cNvPr id="25" name="TextBox 24">
            <a:extLst>
              <a:ext uri="{FF2B5EF4-FFF2-40B4-BE49-F238E27FC236}">
                <a16:creationId xmlns:a16="http://schemas.microsoft.com/office/drawing/2014/main" id="{9888E3BF-1651-0B9F-B7BE-4076537EA5BC}"/>
              </a:ext>
            </a:extLst>
          </p:cNvPr>
          <p:cNvSpPr txBox="1"/>
          <p:nvPr/>
        </p:nvSpPr>
        <p:spPr>
          <a:xfrm>
            <a:off x="9359975" y="3309765"/>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cxnSp>
        <p:nvCxnSpPr>
          <p:cNvPr id="41" name="Straight Arrow Connector 40">
            <a:extLst>
              <a:ext uri="{FF2B5EF4-FFF2-40B4-BE49-F238E27FC236}">
                <a16:creationId xmlns:a16="http://schemas.microsoft.com/office/drawing/2014/main" id="{7C167AE5-DEBA-89A3-248C-52D5831B7A26}"/>
              </a:ext>
            </a:extLst>
          </p:cNvPr>
          <p:cNvCxnSpPr>
            <a:cxnSpLocks/>
            <a:stCxn id="17" idx="2"/>
            <a:endCxn id="24" idx="0"/>
          </p:cNvCxnSpPr>
          <p:nvPr/>
        </p:nvCxnSpPr>
        <p:spPr>
          <a:xfrm flipH="1">
            <a:off x="7809935" y="2952902"/>
            <a:ext cx="31814" cy="36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019F11-B573-CB5E-52EC-F41477B40209}"/>
              </a:ext>
            </a:extLst>
          </p:cNvPr>
          <p:cNvCxnSpPr>
            <a:cxnSpLocks/>
            <a:stCxn id="19" idx="2"/>
            <a:endCxn id="25" idx="0"/>
          </p:cNvCxnSpPr>
          <p:nvPr/>
        </p:nvCxnSpPr>
        <p:spPr>
          <a:xfrm flipH="1">
            <a:off x="10734358" y="2855683"/>
            <a:ext cx="209205" cy="45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0CF0C11F-9295-ED8D-B595-1FCFA4C7557B}"/>
              </a:ext>
            </a:extLst>
          </p:cNvPr>
          <p:cNvSpPr txBox="1">
            <a:spLocks/>
          </p:cNvSpPr>
          <p:nvPr/>
        </p:nvSpPr>
        <p:spPr>
          <a:xfrm>
            <a:off x="9158074" y="4431147"/>
            <a:ext cx="1635277" cy="555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rPr>
              <a:t>Animate</a:t>
            </a:r>
            <a:endParaRPr lang="en-US" sz="1600" dirty="0">
              <a:solidFill>
                <a:srgbClr val="FF0000"/>
              </a:solidFill>
            </a:endParaRPr>
          </a:p>
        </p:txBody>
      </p:sp>
    </p:spTree>
    <p:extLst>
      <p:ext uri="{BB962C8B-B14F-4D97-AF65-F5344CB8AC3E}">
        <p14:creationId xmlns:p14="http://schemas.microsoft.com/office/powerpoint/2010/main" val="3351946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0C02-F241-3D99-517C-B2E952A60D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3F0CCE-BE5F-3A4D-91FE-EA89664126FE}"/>
              </a:ext>
            </a:extLst>
          </p:cNvPr>
          <p:cNvSpPr>
            <a:spLocks noGrp="1"/>
          </p:cNvSpPr>
          <p:nvPr>
            <p:ph idx="1"/>
          </p:nvPr>
        </p:nvSpPr>
        <p:spPr/>
        <p:txBody>
          <a:bodyPr/>
          <a:lstStyle/>
          <a:p>
            <a:r>
              <a:rPr lang="en-US" dirty="0"/>
              <a:t>Test-train split – didn’t do because of the nature of the data – only have one row per year per “category”. Tried holding back later years but predictions were bad because of covid effects.</a:t>
            </a:r>
          </a:p>
          <a:p>
            <a:r>
              <a:rPr lang="en-US" dirty="0"/>
              <a:t>What if we train model on years before covid – up to 2019?</a:t>
            </a:r>
          </a:p>
          <a:p>
            <a:r>
              <a:rPr lang="en-US" dirty="0"/>
              <a:t>Logged discharge and deaths</a:t>
            </a:r>
          </a:p>
          <a:p>
            <a:r>
              <a:rPr lang="en-US" dirty="0"/>
              <a:t>Added interactions – took R2 from 0.63 to 0.79</a:t>
            </a:r>
          </a:p>
        </p:txBody>
      </p:sp>
    </p:spTree>
    <p:extLst>
      <p:ext uri="{BB962C8B-B14F-4D97-AF65-F5344CB8AC3E}">
        <p14:creationId xmlns:p14="http://schemas.microsoft.com/office/powerpoint/2010/main" val="1279066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5866-364D-83BD-E25C-09C9AEE71D31}"/>
              </a:ext>
            </a:extLst>
          </p:cNvPr>
          <p:cNvSpPr>
            <a:spLocks noGrp="1"/>
          </p:cNvSpPr>
          <p:nvPr>
            <p:ph type="title"/>
          </p:nvPr>
        </p:nvSpPr>
        <p:spPr/>
        <p:txBody>
          <a:bodyPr/>
          <a:lstStyle/>
          <a:p>
            <a:r>
              <a:rPr lang="en-US" dirty="0"/>
              <a:t>AIC and BIC</a:t>
            </a:r>
          </a:p>
        </p:txBody>
      </p:sp>
      <p:sp>
        <p:nvSpPr>
          <p:cNvPr id="3" name="Content Placeholder 2">
            <a:extLst>
              <a:ext uri="{FF2B5EF4-FFF2-40B4-BE49-F238E27FC236}">
                <a16:creationId xmlns:a16="http://schemas.microsoft.com/office/drawing/2014/main" id="{5708B355-BA17-440C-E080-C65ECA8F59EF}"/>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FB3FCC7-6BEC-BC90-3261-5153CC5BDE33}"/>
              </a:ext>
            </a:extLst>
          </p:cNvPr>
          <p:cNvPicPr>
            <a:picLocks noChangeAspect="1"/>
          </p:cNvPicPr>
          <p:nvPr/>
        </p:nvPicPr>
        <p:blipFill>
          <a:blip r:embed="rId2"/>
          <a:stretch>
            <a:fillRect/>
          </a:stretch>
        </p:blipFill>
        <p:spPr>
          <a:xfrm>
            <a:off x="573958" y="1893578"/>
            <a:ext cx="6816213" cy="4215432"/>
          </a:xfrm>
          <a:prstGeom prst="rect">
            <a:avLst/>
          </a:prstGeom>
        </p:spPr>
      </p:pic>
      <p:sp>
        <p:nvSpPr>
          <p:cNvPr id="8" name="TextBox 7">
            <a:extLst>
              <a:ext uri="{FF2B5EF4-FFF2-40B4-BE49-F238E27FC236}">
                <a16:creationId xmlns:a16="http://schemas.microsoft.com/office/drawing/2014/main" id="{58FA4D3C-2AA3-2C69-7A9D-B81E0CDADDA5}"/>
              </a:ext>
            </a:extLst>
          </p:cNvPr>
          <p:cNvSpPr txBox="1"/>
          <p:nvPr/>
        </p:nvSpPr>
        <p:spPr>
          <a:xfrm>
            <a:off x="5712543" y="2770500"/>
            <a:ext cx="6096000" cy="954107"/>
          </a:xfrm>
          <a:prstGeom prst="rect">
            <a:avLst/>
          </a:prstGeom>
          <a:noFill/>
        </p:spPr>
        <p:txBody>
          <a:bodyPr wrap="square">
            <a:spAutoFit/>
          </a:bodyPr>
          <a:lstStyle/>
          <a:p>
            <a:r>
              <a:rPr lang="en-US" sz="1400" dirty="0" err="1">
                <a:solidFill>
                  <a:srgbClr val="FF0000"/>
                </a:solidFill>
              </a:rPr>
              <a:t>lm</a:t>
            </a:r>
            <a:r>
              <a:rPr lang="en-US" sz="1400" dirty="0">
                <a:solidFill>
                  <a:srgbClr val="FF0000"/>
                </a:solidFill>
              </a:rPr>
              <a:t>(log(1 + </a:t>
            </a:r>
            <a:r>
              <a:rPr lang="en-US" sz="1400" dirty="0" err="1">
                <a:solidFill>
                  <a:srgbClr val="FF0000"/>
                </a:solidFill>
              </a:rPr>
              <a:t>easr</a:t>
            </a:r>
            <a:r>
              <a:rPr lang="en-US" sz="1400" dirty="0">
                <a:solidFill>
                  <a:srgbClr val="FF0000"/>
                </a:solidFill>
              </a:rPr>
              <a:t>) ~ age + diagnosis + </a:t>
            </a:r>
            <a:r>
              <a:rPr lang="en-US" sz="1400" dirty="0" err="1">
                <a:solidFill>
                  <a:srgbClr val="FF0000"/>
                </a:solidFill>
              </a:rPr>
              <a:t>hbr_name</a:t>
            </a:r>
            <a:r>
              <a:rPr lang="en-US" sz="1400" dirty="0">
                <a:solidFill>
                  <a:srgbClr val="FF0000"/>
                </a:solidFill>
              </a:rPr>
              <a:t> + year + sex +</a:t>
            </a:r>
          </a:p>
          <a:p>
            <a:r>
              <a:rPr lang="en-US" sz="1400" dirty="0">
                <a:solidFill>
                  <a:srgbClr val="FF0000"/>
                </a:solidFill>
              </a:rPr>
              <a:t>                   </a:t>
            </a:r>
            <a:r>
              <a:rPr lang="en-US" sz="1400" dirty="0" err="1">
                <a:solidFill>
                  <a:srgbClr val="FF0000"/>
                </a:solidFill>
              </a:rPr>
              <a:t>diagnosis:age</a:t>
            </a:r>
            <a:r>
              <a:rPr lang="en-US" sz="1400" dirty="0">
                <a:solidFill>
                  <a:srgbClr val="FF0000"/>
                </a:solidFill>
              </a:rPr>
              <a:t>  + </a:t>
            </a:r>
            <a:r>
              <a:rPr lang="en-US" sz="1400" dirty="0" err="1">
                <a:solidFill>
                  <a:srgbClr val="FF0000"/>
                </a:solidFill>
              </a:rPr>
              <a:t>diagnosis:sex</a:t>
            </a:r>
            <a:r>
              <a:rPr lang="en-US" sz="1400" dirty="0">
                <a:solidFill>
                  <a:srgbClr val="FF0000"/>
                </a:solidFill>
              </a:rPr>
              <a:t>+ </a:t>
            </a:r>
            <a:r>
              <a:rPr lang="en-US" sz="1400" dirty="0" err="1">
                <a:solidFill>
                  <a:srgbClr val="FF0000"/>
                </a:solidFill>
              </a:rPr>
              <a:t>age:sex</a:t>
            </a:r>
            <a:r>
              <a:rPr lang="en-US" sz="1400" dirty="0">
                <a:solidFill>
                  <a:srgbClr val="FF0000"/>
                </a:solidFill>
              </a:rPr>
              <a:t> + </a:t>
            </a:r>
            <a:r>
              <a:rPr lang="en-US" sz="1400" dirty="0" err="1">
                <a:solidFill>
                  <a:srgbClr val="FF0000"/>
                </a:solidFill>
              </a:rPr>
              <a:t>age:hbr_name</a:t>
            </a:r>
            <a:r>
              <a:rPr lang="en-US" sz="1400" dirty="0">
                <a:solidFill>
                  <a:srgbClr val="FF0000"/>
                </a:solidFill>
              </a:rPr>
              <a:t> +</a:t>
            </a:r>
          </a:p>
          <a:p>
            <a:r>
              <a:rPr lang="en-US" sz="1400" dirty="0">
                <a:solidFill>
                  <a:srgbClr val="FF0000"/>
                </a:solidFill>
              </a:rPr>
              <a:t>                     </a:t>
            </a:r>
            <a:r>
              <a:rPr lang="en-US" sz="1400" dirty="0" err="1">
                <a:solidFill>
                  <a:srgbClr val="FF0000"/>
                </a:solidFill>
              </a:rPr>
              <a:t>diagnosis:age:sex</a:t>
            </a:r>
            <a:r>
              <a:rPr lang="en-US" sz="1400" dirty="0">
                <a:solidFill>
                  <a:srgbClr val="FF0000"/>
                </a:solidFill>
              </a:rPr>
              <a:t>, </a:t>
            </a:r>
          </a:p>
          <a:p>
            <a:r>
              <a:rPr lang="en-US" sz="1400" dirty="0">
                <a:solidFill>
                  <a:srgbClr val="FF0000"/>
                </a:solidFill>
              </a:rPr>
              <a:t>                      data = </a:t>
            </a:r>
            <a:r>
              <a:rPr lang="en-US" sz="1400" dirty="0" err="1">
                <a:solidFill>
                  <a:srgbClr val="FF0000"/>
                </a:solidFill>
              </a:rPr>
              <a:t>mortality_hb_for_fitting_easr</a:t>
            </a:r>
            <a:endParaRPr lang="en-US" sz="1400" dirty="0">
              <a:solidFill>
                <a:srgbClr val="FF0000"/>
              </a:solidFill>
            </a:endParaRPr>
          </a:p>
        </p:txBody>
      </p:sp>
    </p:spTree>
    <p:extLst>
      <p:ext uri="{BB962C8B-B14F-4D97-AF65-F5344CB8AC3E}">
        <p14:creationId xmlns:p14="http://schemas.microsoft.com/office/powerpoint/2010/main" val="151489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5866-364D-83BD-E25C-09C9AEE71D31}"/>
              </a:ext>
            </a:extLst>
          </p:cNvPr>
          <p:cNvSpPr>
            <a:spLocks noGrp="1"/>
          </p:cNvSpPr>
          <p:nvPr>
            <p:ph type="title"/>
          </p:nvPr>
        </p:nvSpPr>
        <p:spPr/>
        <p:txBody>
          <a:bodyPr/>
          <a:lstStyle/>
          <a:p>
            <a:r>
              <a:rPr lang="en-US" dirty="0"/>
              <a:t>Real vs Model Values</a:t>
            </a:r>
          </a:p>
        </p:txBody>
      </p:sp>
      <p:sp>
        <p:nvSpPr>
          <p:cNvPr id="3" name="Content Placeholder 2">
            <a:extLst>
              <a:ext uri="{FF2B5EF4-FFF2-40B4-BE49-F238E27FC236}">
                <a16:creationId xmlns:a16="http://schemas.microsoft.com/office/drawing/2014/main" id="{5708B355-BA17-440C-E080-C65ECA8F59E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9D5ABC1-A032-5652-E019-96D9A613BD1D}"/>
              </a:ext>
            </a:extLst>
          </p:cNvPr>
          <p:cNvPicPr>
            <a:picLocks noChangeAspect="1"/>
          </p:cNvPicPr>
          <p:nvPr/>
        </p:nvPicPr>
        <p:blipFill>
          <a:blip r:embed="rId2"/>
          <a:stretch>
            <a:fillRect/>
          </a:stretch>
        </p:blipFill>
        <p:spPr>
          <a:xfrm>
            <a:off x="1573161" y="2006070"/>
            <a:ext cx="6452420" cy="3990447"/>
          </a:xfrm>
          <a:prstGeom prst="rect">
            <a:avLst/>
          </a:prstGeom>
        </p:spPr>
      </p:pic>
    </p:spTree>
    <p:extLst>
      <p:ext uri="{BB962C8B-B14F-4D97-AF65-F5344CB8AC3E}">
        <p14:creationId xmlns:p14="http://schemas.microsoft.com/office/powerpoint/2010/main" val="201576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E958-225E-0695-CA93-E86B2FC5FE6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FAD02CCA-0F7D-4404-5C17-77EB542D3D87}"/>
              </a:ext>
            </a:extLst>
          </p:cNvPr>
          <p:cNvSpPr>
            <a:spLocks noGrp="1"/>
          </p:cNvSpPr>
          <p:nvPr>
            <p:ph idx="1"/>
          </p:nvPr>
        </p:nvSpPr>
        <p:spPr/>
        <p:txBody>
          <a:bodyPr>
            <a:normAutofit/>
          </a:bodyPr>
          <a:lstStyle/>
          <a:p>
            <a:r>
              <a:rPr lang="en-US" dirty="0"/>
              <a:t>Introduction</a:t>
            </a:r>
          </a:p>
          <a:p>
            <a:pPr lvl="1"/>
            <a:r>
              <a:rPr lang="en-US" dirty="0"/>
              <a:t>Cerebrovascular disease (CVD)</a:t>
            </a:r>
          </a:p>
          <a:p>
            <a:pPr lvl="1"/>
            <a:r>
              <a:rPr lang="en-US" dirty="0"/>
              <a:t>Relevant statistics</a:t>
            </a:r>
          </a:p>
          <a:p>
            <a:pPr lvl="1"/>
            <a:r>
              <a:rPr lang="en-US" dirty="0"/>
              <a:t>Data</a:t>
            </a:r>
          </a:p>
          <a:p>
            <a:r>
              <a:rPr lang="en-US" dirty="0"/>
              <a:t>Types of CVD – discharge and mortality data</a:t>
            </a:r>
          </a:p>
          <a:p>
            <a:pPr lvl="1"/>
            <a:r>
              <a:rPr lang="en-US" dirty="0"/>
              <a:t>Age</a:t>
            </a:r>
          </a:p>
          <a:p>
            <a:pPr lvl="1"/>
            <a:r>
              <a:rPr lang="en-US" dirty="0"/>
              <a:t>Sex</a:t>
            </a:r>
          </a:p>
          <a:p>
            <a:pPr lvl="1"/>
            <a:r>
              <a:rPr lang="en-US" dirty="0"/>
              <a:t>Geographic area</a:t>
            </a:r>
          </a:p>
          <a:p>
            <a:r>
              <a:rPr lang="en-US" dirty="0"/>
              <a:t>Can we predict future CVD rates?</a:t>
            </a:r>
          </a:p>
        </p:txBody>
      </p:sp>
      <p:sp>
        <p:nvSpPr>
          <p:cNvPr id="5" name="TextBox 4">
            <a:extLst>
              <a:ext uri="{FF2B5EF4-FFF2-40B4-BE49-F238E27FC236}">
                <a16:creationId xmlns:a16="http://schemas.microsoft.com/office/drawing/2014/main" id="{4356EACA-6B0E-D623-42C0-F013690A5F3D}"/>
              </a:ext>
            </a:extLst>
          </p:cNvPr>
          <p:cNvSpPr txBox="1"/>
          <p:nvPr/>
        </p:nvSpPr>
        <p:spPr>
          <a:xfrm>
            <a:off x="8483600" y="2025134"/>
            <a:ext cx="2146300" cy="1200329"/>
          </a:xfrm>
          <a:prstGeom prst="rect">
            <a:avLst/>
          </a:prstGeom>
          <a:noFill/>
        </p:spPr>
        <p:txBody>
          <a:bodyPr wrap="square">
            <a:spAutoFit/>
          </a:bodyPr>
          <a:lstStyle/>
          <a:p>
            <a:pPr>
              <a:buFont typeface="Arial" panose="020B0604020202020204" pitchFamily="34" charset="0"/>
              <a:buChar char="•"/>
            </a:pPr>
            <a:r>
              <a:rPr lang="en-GB" dirty="0">
                <a:solidFill>
                  <a:srgbClr val="FF0000"/>
                </a:solidFill>
                <a:effectLst/>
                <a:latin typeface="Helvetica Neue" panose="02000503000000020004" pitchFamily="2" charset="0"/>
              </a:rPr>
              <a:t>Could put logos for R packages used on relevant page</a:t>
            </a:r>
          </a:p>
        </p:txBody>
      </p:sp>
    </p:spTree>
    <p:extLst>
      <p:ext uri="{BB962C8B-B14F-4D97-AF65-F5344CB8AC3E}">
        <p14:creationId xmlns:p14="http://schemas.microsoft.com/office/powerpoint/2010/main" val="2482390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E62D-4C25-27A8-4B7D-7A81997C6E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21F0AA-B985-0687-F08B-149E19C7A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FB0D813-4E1A-658D-A672-D7935523900E}"/>
              </a:ext>
            </a:extLst>
          </p:cNvPr>
          <p:cNvPicPr>
            <a:picLocks noChangeAspect="1"/>
          </p:cNvPicPr>
          <p:nvPr/>
        </p:nvPicPr>
        <p:blipFill>
          <a:blip r:embed="rId2"/>
          <a:stretch>
            <a:fillRect/>
          </a:stretch>
        </p:blipFill>
        <p:spPr>
          <a:xfrm>
            <a:off x="2271251" y="2502429"/>
            <a:ext cx="6452419" cy="3990446"/>
          </a:xfrm>
          <a:prstGeom prst="rect">
            <a:avLst/>
          </a:prstGeom>
        </p:spPr>
      </p:pic>
    </p:spTree>
    <p:extLst>
      <p:ext uri="{BB962C8B-B14F-4D97-AF65-F5344CB8AC3E}">
        <p14:creationId xmlns:p14="http://schemas.microsoft.com/office/powerpoint/2010/main" val="2698464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69B0-FE7D-AD1E-06EA-6D881979755E}"/>
              </a:ext>
            </a:extLst>
          </p:cNvPr>
          <p:cNvSpPr>
            <a:spLocks noGrp="1"/>
          </p:cNvSpPr>
          <p:nvPr>
            <p:ph type="title"/>
          </p:nvPr>
        </p:nvSpPr>
        <p:spPr/>
        <p:txBody>
          <a:bodyPr/>
          <a:lstStyle/>
          <a:p>
            <a:r>
              <a:rPr lang="en-US" dirty="0"/>
              <a:t>Future Predictions</a:t>
            </a:r>
          </a:p>
        </p:txBody>
      </p:sp>
      <p:sp>
        <p:nvSpPr>
          <p:cNvPr id="3" name="Content Placeholder 2">
            <a:extLst>
              <a:ext uri="{FF2B5EF4-FFF2-40B4-BE49-F238E27FC236}">
                <a16:creationId xmlns:a16="http://schemas.microsoft.com/office/drawing/2014/main" id="{1F46C724-071D-AB39-98B8-E6137D184516}"/>
              </a:ext>
            </a:extLst>
          </p:cNvPr>
          <p:cNvSpPr>
            <a:spLocks noGrp="1"/>
          </p:cNvSpPr>
          <p:nvPr>
            <p:ph idx="1"/>
          </p:nvPr>
        </p:nvSpPr>
        <p:spPr>
          <a:xfrm>
            <a:off x="554249" y="1597934"/>
            <a:ext cx="4094852" cy="823371"/>
          </a:xfrm>
        </p:spPr>
        <p:txBody>
          <a:bodyPr>
            <a:normAutofit lnSpcReduction="10000"/>
          </a:bodyPr>
          <a:lstStyle/>
          <a:p>
            <a:pPr marL="0" indent="0">
              <a:buNone/>
            </a:pPr>
            <a:r>
              <a:rPr lang="en-US" dirty="0"/>
              <a:t>Model good at predicting some categories…</a:t>
            </a:r>
          </a:p>
          <a:p>
            <a:pPr marL="0" indent="0">
              <a:buNone/>
            </a:pPr>
            <a:endParaRPr lang="en-US" dirty="0"/>
          </a:p>
        </p:txBody>
      </p:sp>
      <p:pic>
        <p:nvPicPr>
          <p:cNvPr id="6" name="Picture 5">
            <a:extLst>
              <a:ext uri="{FF2B5EF4-FFF2-40B4-BE49-F238E27FC236}">
                <a16:creationId xmlns:a16="http://schemas.microsoft.com/office/drawing/2014/main" id="{0E63D391-4621-77D9-1AC1-381734917193}"/>
              </a:ext>
            </a:extLst>
          </p:cNvPr>
          <p:cNvPicPr>
            <a:picLocks noChangeAspect="1"/>
          </p:cNvPicPr>
          <p:nvPr/>
        </p:nvPicPr>
        <p:blipFill rotWithShape="1">
          <a:blip r:embed="rId2"/>
          <a:srcRect r="74057" b="75732"/>
          <a:stretch/>
        </p:blipFill>
        <p:spPr>
          <a:xfrm>
            <a:off x="746918" y="4192007"/>
            <a:ext cx="3032530" cy="1754386"/>
          </a:xfrm>
          <a:prstGeom prst="rect">
            <a:avLst/>
          </a:prstGeom>
        </p:spPr>
      </p:pic>
      <p:pic>
        <p:nvPicPr>
          <p:cNvPr id="8" name="Picture 7">
            <a:extLst>
              <a:ext uri="{FF2B5EF4-FFF2-40B4-BE49-F238E27FC236}">
                <a16:creationId xmlns:a16="http://schemas.microsoft.com/office/drawing/2014/main" id="{A8A3FECB-E40B-22E5-714B-7F93F411D3D6}"/>
              </a:ext>
            </a:extLst>
          </p:cNvPr>
          <p:cNvPicPr>
            <a:picLocks noChangeAspect="1"/>
          </p:cNvPicPr>
          <p:nvPr/>
        </p:nvPicPr>
        <p:blipFill rotWithShape="1">
          <a:blip r:embed="rId3"/>
          <a:srcRect t="45923" r="55738"/>
          <a:stretch/>
        </p:blipFill>
        <p:spPr>
          <a:xfrm>
            <a:off x="2537863" y="2544176"/>
            <a:ext cx="2212233" cy="1671536"/>
          </a:xfrm>
          <a:prstGeom prst="rect">
            <a:avLst/>
          </a:prstGeom>
        </p:spPr>
      </p:pic>
      <p:pic>
        <p:nvPicPr>
          <p:cNvPr id="10" name="Picture 9">
            <a:extLst>
              <a:ext uri="{FF2B5EF4-FFF2-40B4-BE49-F238E27FC236}">
                <a16:creationId xmlns:a16="http://schemas.microsoft.com/office/drawing/2014/main" id="{EA93CB69-6DBD-ACC6-B4E1-DB2FFA680D7F}"/>
              </a:ext>
            </a:extLst>
          </p:cNvPr>
          <p:cNvPicPr>
            <a:picLocks noChangeAspect="1"/>
          </p:cNvPicPr>
          <p:nvPr/>
        </p:nvPicPr>
        <p:blipFill rotWithShape="1">
          <a:blip r:embed="rId4"/>
          <a:srcRect r="55818" b="52980"/>
          <a:stretch/>
        </p:blipFill>
        <p:spPr>
          <a:xfrm>
            <a:off x="50951" y="2519820"/>
            <a:ext cx="2212232" cy="1456023"/>
          </a:xfrm>
          <a:prstGeom prst="rect">
            <a:avLst/>
          </a:prstGeom>
        </p:spPr>
      </p:pic>
      <p:pic>
        <p:nvPicPr>
          <p:cNvPr id="14" name="Picture 13">
            <a:extLst>
              <a:ext uri="{FF2B5EF4-FFF2-40B4-BE49-F238E27FC236}">
                <a16:creationId xmlns:a16="http://schemas.microsoft.com/office/drawing/2014/main" id="{B2F2E2E0-941D-1926-3FEB-7C3A463A34AA}"/>
              </a:ext>
            </a:extLst>
          </p:cNvPr>
          <p:cNvPicPr>
            <a:picLocks noChangeAspect="1"/>
          </p:cNvPicPr>
          <p:nvPr/>
        </p:nvPicPr>
        <p:blipFill rotWithShape="1">
          <a:blip r:embed="rId2"/>
          <a:srcRect l="44482" t="23434" r="35696" b="52168"/>
          <a:stretch/>
        </p:blipFill>
        <p:spPr>
          <a:xfrm>
            <a:off x="8084703" y="4261021"/>
            <a:ext cx="2380958" cy="1812379"/>
          </a:xfrm>
          <a:prstGeom prst="rect">
            <a:avLst/>
          </a:prstGeom>
        </p:spPr>
      </p:pic>
      <p:pic>
        <p:nvPicPr>
          <p:cNvPr id="15" name="Picture 14">
            <a:extLst>
              <a:ext uri="{FF2B5EF4-FFF2-40B4-BE49-F238E27FC236}">
                <a16:creationId xmlns:a16="http://schemas.microsoft.com/office/drawing/2014/main" id="{937FFD29-18BD-8E8C-D29D-9EB3A1C635CA}"/>
              </a:ext>
            </a:extLst>
          </p:cNvPr>
          <p:cNvPicPr>
            <a:picLocks noChangeAspect="1"/>
          </p:cNvPicPr>
          <p:nvPr/>
        </p:nvPicPr>
        <p:blipFill rotWithShape="1">
          <a:blip r:embed="rId3"/>
          <a:srcRect l="44615" t="45228" r="14672"/>
          <a:stretch/>
        </p:blipFill>
        <p:spPr>
          <a:xfrm>
            <a:off x="9275182" y="2319858"/>
            <a:ext cx="2271253" cy="1889653"/>
          </a:xfrm>
          <a:prstGeom prst="rect">
            <a:avLst/>
          </a:prstGeom>
        </p:spPr>
      </p:pic>
      <p:pic>
        <p:nvPicPr>
          <p:cNvPr id="16" name="Picture 15">
            <a:extLst>
              <a:ext uri="{FF2B5EF4-FFF2-40B4-BE49-F238E27FC236}">
                <a16:creationId xmlns:a16="http://schemas.microsoft.com/office/drawing/2014/main" id="{EF15F96D-0F0A-0F9B-C32E-60200C2EDF6A}"/>
              </a:ext>
            </a:extLst>
          </p:cNvPr>
          <p:cNvPicPr>
            <a:picLocks noChangeAspect="1"/>
          </p:cNvPicPr>
          <p:nvPr/>
        </p:nvPicPr>
        <p:blipFill rotWithShape="1">
          <a:blip r:embed="rId4"/>
          <a:srcRect l="43398" r="14187" b="48534"/>
          <a:stretch/>
        </p:blipFill>
        <p:spPr>
          <a:xfrm>
            <a:off x="6889264" y="2467847"/>
            <a:ext cx="2123768" cy="1593674"/>
          </a:xfrm>
          <a:prstGeom prst="rect">
            <a:avLst/>
          </a:prstGeom>
        </p:spPr>
      </p:pic>
      <p:sp>
        <p:nvSpPr>
          <p:cNvPr id="17" name="Content Placeholder 2">
            <a:extLst>
              <a:ext uri="{FF2B5EF4-FFF2-40B4-BE49-F238E27FC236}">
                <a16:creationId xmlns:a16="http://schemas.microsoft.com/office/drawing/2014/main" id="{53BD1FA9-6360-CD39-9787-84E2FD2C4953}"/>
              </a:ext>
            </a:extLst>
          </p:cNvPr>
          <p:cNvSpPr txBox="1">
            <a:spLocks/>
          </p:cNvSpPr>
          <p:nvPr/>
        </p:nvSpPr>
        <p:spPr>
          <a:xfrm>
            <a:off x="7542900" y="1835674"/>
            <a:ext cx="2867909" cy="43267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…but not others</a:t>
            </a:r>
          </a:p>
        </p:txBody>
      </p:sp>
      <p:sp>
        <p:nvSpPr>
          <p:cNvPr id="18" name="Content Placeholder 2">
            <a:extLst>
              <a:ext uri="{FF2B5EF4-FFF2-40B4-BE49-F238E27FC236}">
                <a16:creationId xmlns:a16="http://schemas.microsoft.com/office/drawing/2014/main" id="{AF94B3BB-BC26-3005-339D-0B682DE602D6}"/>
              </a:ext>
            </a:extLst>
          </p:cNvPr>
          <p:cNvSpPr txBox="1">
            <a:spLocks/>
          </p:cNvSpPr>
          <p:nvPr/>
        </p:nvSpPr>
        <p:spPr>
          <a:xfrm>
            <a:off x="962286" y="5986414"/>
            <a:ext cx="9243597" cy="8233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Groups with large numbers which are showing less good predictions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31435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3E53-7ED7-A4F9-7091-38C5D7AAF0B1}"/>
              </a:ext>
            </a:extLst>
          </p:cNvPr>
          <p:cNvSpPr>
            <a:spLocks noGrp="1"/>
          </p:cNvSpPr>
          <p:nvPr>
            <p:ph type="title"/>
          </p:nvPr>
        </p:nvSpPr>
        <p:spPr/>
        <p:txBody>
          <a:bodyPr/>
          <a:lstStyle/>
          <a:p>
            <a:r>
              <a:rPr lang="en-US" dirty="0"/>
              <a:t>Ways to improve model?</a:t>
            </a:r>
          </a:p>
        </p:txBody>
      </p:sp>
      <p:sp>
        <p:nvSpPr>
          <p:cNvPr id="3" name="Content Placeholder 2">
            <a:extLst>
              <a:ext uri="{FF2B5EF4-FFF2-40B4-BE49-F238E27FC236}">
                <a16:creationId xmlns:a16="http://schemas.microsoft.com/office/drawing/2014/main" id="{357F4033-3D02-A605-4E6D-C150BDDEDC2F}"/>
              </a:ext>
            </a:extLst>
          </p:cNvPr>
          <p:cNvSpPr>
            <a:spLocks noGrp="1"/>
          </p:cNvSpPr>
          <p:nvPr>
            <p:ph idx="1"/>
          </p:nvPr>
        </p:nvSpPr>
        <p:spPr/>
        <p:txBody>
          <a:bodyPr/>
          <a:lstStyle/>
          <a:p>
            <a:r>
              <a:rPr lang="en-US" dirty="0"/>
              <a:t>Could predict at Scotland level? Is this any use?</a:t>
            </a:r>
          </a:p>
          <a:p>
            <a:r>
              <a:rPr lang="en-US" dirty="0"/>
              <a:t>No because year is insignificant. </a:t>
            </a:r>
          </a:p>
          <a:p>
            <a:endParaRPr lang="en-US" dirty="0"/>
          </a:p>
          <a:p>
            <a:r>
              <a:rPr lang="en-US" dirty="0"/>
              <a:t>Group islands together</a:t>
            </a:r>
          </a:p>
          <a:p>
            <a:r>
              <a:rPr lang="en-US" dirty="0"/>
              <a:t>Group emergency and transfer admission types</a:t>
            </a:r>
          </a:p>
          <a:p>
            <a:r>
              <a:rPr lang="en-US" dirty="0"/>
              <a:t>Split </a:t>
            </a:r>
            <a:r>
              <a:rPr lang="en-US" dirty="0" err="1"/>
              <a:t>easr</a:t>
            </a:r>
            <a:r>
              <a:rPr lang="en-US" dirty="0"/>
              <a:t> in to high values and low values</a:t>
            </a:r>
          </a:p>
          <a:p>
            <a:endParaRPr lang="en-US" dirty="0"/>
          </a:p>
        </p:txBody>
      </p:sp>
    </p:spTree>
    <p:extLst>
      <p:ext uri="{BB962C8B-B14F-4D97-AF65-F5344CB8AC3E}">
        <p14:creationId xmlns:p14="http://schemas.microsoft.com/office/powerpoint/2010/main" val="1254627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6F71-C6DB-6DAF-03EB-682B3ED28ED6}"/>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Future Work</a:t>
            </a:r>
            <a:endParaRPr lang="en-US" dirty="0"/>
          </a:p>
        </p:txBody>
      </p:sp>
      <p:sp>
        <p:nvSpPr>
          <p:cNvPr id="3" name="Content Placeholder 2">
            <a:extLst>
              <a:ext uri="{FF2B5EF4-FFF2-40B4-BE49-F238E27FC236}">
                <a16:creationId xmlns:a16="http://schemas.microsoft.com/office/drawing/2014/main" id="{5C9E9053-8E84-D6CB-7816-BAEA41C974ED}"/>
              </a:ext>
            </a:extLst>
          </p:cNvPr>
          <p:cNvSpPr>
            <a:spLocks noGrp="1"/>
          </p:cNvSpPr>
          <p:nvPr>
            <p:ph idx="1"/>
          </p:nvPr>
        </p:nvSpPr>
        <p:spPr/>
        <p:txBody>
          <a:bodyPr/>
          <a:lstStyle/>
          <a:p>
            <a:pPr>
              <a:buFont typeface="Arial" panose="020B0604020202020204" pitchFamily="34" charset="0"/>
              <a:buChar char="•"/>
            </a:pPr>
            <a:r>
              <a:rPr lang="en-GB" dirty="0">
                <a:solidFill>
                  <a:srgbClr val="000000"/>
                </a:solidFill>
                <a:effectLst/>
                <a:latin typeface="Helvetica Neue" panose="02000503000000020004" pitchFamily="2" charset="0"/>
              </a:rPr>
              <a:t>Look at stroke risk factors and build model</a:t>
            </a:r>
          </a:p>
          <a:p>
            <a:pPr>
              <a:buFont typeface="Arial" panose="020B0604020202020204" pitchFamily="34" charset="0"/>
              <a:buChar char="•"/>
            </a:pPr>
            <a:r>
              <a:rPr lang="en-GB" dirty="0">
                <a:solidFill>
                  <a:srgbClr val="000000"/>
                </a:solidFill>
                <a:effectLst/>
                <a:latin typeface="Helvetica Neue" panose="02000503000000020004" pitchFamily="2" charset="0"/>
              </a:rPr>
              <a:t>Relate rates to deprivation levels in certain areas</a:t>
            </a:r>
          </a:p>
          <a:p>
            <a:pPr>
              <a:buFont typeface="Arial" panose="020B0604020202020204" pitchFamily="34" charset="0"/>
              <a:buChar char="•"/>
            </a:pPr>
            <a:r>
              <a:rPr lang="en-GB" dirty="0">
                <a:solidFill>
                  <a:srgbClr val="000000"/>
                </a:solidFill>
                <a:latin typeface="Helvetica Neue" panose="02000503000000020004" pitchFamily="2" charset="0"/>
              </a:rPr>
              <a:t>Neural networks</a:t>
            </a:r>
            <a:endParaRPr lang="en-GB" dirty="0">
              <a:solidFill>
                <a:srgbClr val="000000"/>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4058243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FC20-D6DA-2F82-85AC-ECFB4413460A}"/>
              </a:ext>
            </a:extLst>
          </p:cNvPr>
          <p:cNvSpPr>
            <a:spLocks noGrp="1"/>
          </p:cNvSpPr>
          <p:nvPr>
            <p:ph type="title"/>
          </p:nvPr>
        </p:nvSpPr>
        <p:spPr/>
        <p:txBody>
          <a:bodyPr/>
          <a:lstStyle/>
          <a:p>
            <a:r>
              <a:rPr lang="en-US" dirty="0"/>
              <a:t>Appendix 1 – Model Information</a:t>
            </a:r>
          </a:p>
        </p:txBody>
      </p:sp>
      <p:sp>
        <p:nvSpPr>
          <p:cNvPr id="3" name="Content Placeholder 2">
            <a:extLst>
              <a:ext uri="{FF2B5EF4-FFF2-40B4-BE49-F238E27FC236}">
                <a16:creationId xmlns:a16="http://schemas.microsoft.com/office/drawing/2014/main" id="{2335C604-F715-CA4F-AC01-07F37FC3BD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05205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07BA-50E9-02B6-37AA-72A9E565C9E7}"/>
              </a:ext>
            </a:extLst>
          </p:cNvPr>
          <p:cNvSpPr>
            <a:spLocks noGrp="1"/>
          </p:cNvSpPr>
          <p:nvPr>
            <p:ph type="title"/>
          </p:nvPr>
        </p:nvSpPr>
        <p:spPr/>
        <p:txBody>
          <a:bodyPr/>
          <a:lstStyle/>
          <a:p>
            <a:r>
              <a:rPr lang="en-US" dirty="0"/>
              <a:t>Appendix 2 – R2 in CVD Field </a:t>
            </a:r>
          </a:p>
        </p:txBody>
      </p:sp>
      <p:sp>
        <p:nvSpPr>
          <p:cNvPr id="4" name="Content Placeholder 2">
            <a:extLst>
              <a:ext uri="{FF2B5EF4-FFF2-40B4-BE49-F238E27FC236}">
                <a16:creationId xmlns:a16="http://schemas.microsoft.com/office/drawing/2014/main" id="{0633340C-A7D9-840C-0B31-A88F93EF4E54}"/>
              </a:ext>
            </a:extLst>
          </p:cNvPr>
          <p:cNvSpPr txBox="1">
            <a:spLocks/>
          </p:cNvSpPr>
          <p:nvPr/>
        </p:nvSpPr>
        <p:spPr>
          <a:xfrm>
            <a:off x="838200" y="1829744"/>
            <a:ext cx="10515600" cy="435133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u="sng" dirty="0">
                <a:solidFill>
                  <a:srgbClr val="000000"/>
                </a:solidFill>
                <a:latin typeface="Helvetica Neue" panose="02000503000000020004" pitchFamily="2" charset="0"/>
                <a:hlinkClick r:id="rId2"/>
              </a:rPr>
              <a:t>https://quantifyinghealth.com/r-squared-study/</a:t>
            </a:r>
            <a:endParaRPr lang="en-GB" dirty="0">
              <a:solidFill>
                <a:srgbClr val="000000"/>
              </a:solidFill>
              <a:latin typeface="Helvetica Neue" panose="02000503000000020004" pitchFamily="2" charset="0"/>
            </a:endParaRPr>
          </a:p>
          <a:p>
            <a:r>
              <a:rPr lang="en-GB" dirty="0" err="1">
                <a:solidFill>
                  <a:srgbClr val="262626"/>
                </a:solidFill>
                <a:latin typeface="Helvetica" pitchFamily="2" charset="0"/>
              </a:rPr>
              <a:t>analyzed</a:t>
            </a:r>
            <a:r>
              <a:rPr lang="en-GB" dirty="0">
                <a:solidFill>
                  <a:srgbClr val="262626"/>
                </a:solidFill>
                <a:latin typeface="Helvetica" pitchFamily="2" charset="0"/>
              </a:rPr>
              <a:t> the content of 43,110 randomly chosen research papers from PubMed to learn more about R-squared.</a:t>
            </a:r>
          </a:p>
          <a:p>
            <a:r>
              <a:rPr lang="en-GB" b="1" dirty="0">
                <a:solidFill>
                  <a:srgbClr val="262626"/>
                </a:solidFill>
                <a:latin typeface="Helvetica" pitchFamily="2" charset="0"/>
              </a:rPr>
              <a:t>The average value of R-squared in medical research is 0.499</a:t>
            </a:r>
            <a:r>
              <a:rPr lang="en-GB" dirty="0">
                <a:solidFill>
                  <a:srgbClr val="262626"/>
                </a:solidFill>
                <a:latin typeface="Helvetica" pitchFamily="2" charset="0"/>
              </a:rPr>
              <a:t>, which means that the average linear regression model explains 49.9% of the outcome variance.</a:t>
            </a:r>
          </a:p>
          <a:p>
            <a:br>
              <a:rPr lang="en-GB" dirty="0">
                <a:solidFill>
                  <a:srgbClr val="262626"/>
                </a:solidFill>
                <a:latin typeface="Helvetica" pitchFamily="2" charset="0"/>
              </a:rPr>
            </a:br>
            <a:endParaRPr lang="en-GB" dirty="0">
              <a:solidFill>
                <a:srgbClr val="262626"/>
              </a:solidFill>
              <a:latin typeface="Helvetica" pitchFamily="2" charset="0"/>
            </a:endParaRPr>
          </a:p>
          <a:p>
            <a:r>
              <a:rPr lang="en-GB" i="1" dirty="0">
                <a:solidFill>
                  <a:srgbClr val="000000"/>
                </a:solidFill>
                <a:latin typeface="Helvetica" pitchFamily="2" charset="0"/>
              </a:rPr>
              <a:t>In typical applications in biology, psychology, marketing, and other domains, we would expect only a very small proportion of the variance in the response to be explained by the predictor, and an R2 value well below 0.1 might be more realistic!</a:t>
            </a:r>
            <a:endParaRPr lang="en-GB" dirty="0">
              <a:solidFill>
                <a:srgbClr val="000000"/>
              </a:solidFill>
              <a:latin typeface="Helvetica" pitchFamily="2" charset="0"/>
            </a:endParaRPr>
          </a:p>
          <a:p>
            <a:r>
              <a:rPr lang="en-GB" i="1" dirty="0">
                <a:solidFill>
                  <a:srgbClr val="000000"/>
                </a:solidFill>
                <a:latin typeface="Helvetica" pitchFamily="2" charset="0"/>
              </a:rPr>
              <a:t>An Introduction to Statistical Learning by Gareth James et al.</a:t>
            </a:r>
            <a:endParaRPr lang="en-GB" dirty="0">
              <a:solidFill>
                <a:srgbClr val="000000"/>
              </a:solidFill>
              <a:latin typeface="Helvetica" pitchFamily="2" charset="0"/>
            </a:endParaRPr>
          </a:p>
          <a:p>
            <a:br>
              <a:rPr lang="en-GB" dirty="0">
                <a:solidFill>
                  <a:srgbClr val="000000"/>
                </a:solidFill>
                <a:latin typeface="Helvetica" pitchFamily="2" charset="0"/>
              </a:rPr>
            </a:br>
            <a:endParaRPr lang="en-GB" dirty="0">
              <a:solidFill>
                <a:srgbClr val="000000"/>
              </a:solidFill>
              <a:latin typeface="Helvetica" pitchFamily="2" charset="0"/>
            </a:endParaRPr>
          </a:p>
          <a:p>
            <a:r>
              <a:rPr lang="en-GB" i="1" u="sng" dirty="0">
                <a:solidFill>
                  <a:srgbClr val="000000"/>
                </a:solidFill>
                <a:latin typeface="Helvetica" pitchFamily="2" charset="0"/>
                <a:hlinkClick r:id="rId3"/>
              </a:rPr>
              <a:t>https://statisticsbyjim.com/regression/how-high-r-squared/</a:t>
            </a:r>
            <a:endParaRPr lang="en-GB" dirty="0">
              <a:solidFill>
                <a:srgbClr val="000000"/>
              </a:solidFill>
              <a:latin typeface="Helvetica" pitchFamily="2" charset="0"/>
            </a:endParaRPr>
          </a:p>
          <a:p>
            <a:r>
              <a:rPr lang="en-GB" dirty="0">
                <a:solidFill>
                  <a:srgbClr val="636360"/>
                </a:solidFill>
                <a:latin typeface="Helvetica Light" panose="020B0403020202020204" pitchFamily="34" charset="0"/>
              </a:rPr>
              <a:t>Any study that attempts to predict human </a:t>
            </a:r>
            <a:r>
              <a:rPr lang="en-GB" dirty="0" err="1">
                <a:solidFill>
                  <a:srgbClr val="636360"/>
                </a:solidFill>
                <a:latin typeface="Helvetica Light" panose="020B0403020202020204" pitchFamily="34" charset="0"/>
              </a:rPr>
              <a:t>behavior</a:t>
            </a:r>
            <a:r>
              <a:rPr lang="en-GB" dirty="0">
                <a:solidFill>
                  <a:srgbClr val="636360"/>
                </a:solidFill>
                <a:latin typeface="Helvetica Light" panose="020B0403020202020204" pitchFamily="34" charset="0"/>
              </a:rPr>
              <a:t> will tend to have R-squared values less than 50%. </a:t>
            </a:r>
          </a:p>
          <a:p>
            <a:br>
              <a:rPr lang="en-GB" dirty="0">
                <a:solidFill>
                  <a:srgbClr val="636360"/>
                </a:solidFill>
                <a:latin typeface="Helvetica Light" panose="020B0403020202020204" pitchFamily="34" charset="0"/>
              </a:rPr>
            </a:br>
            <a:endParaRPr lang="en-GB" dirty="0">
              <a:solidFill>
                <a:srgbClr val="636360"/>
              </a:solidFill>
              <a:latin typeface="Helvetica Light" panose="020B0403020202020204" pitchFamily="34" charset="0"/>
            </a:endParaRPr>
          </a:p>
          <a:p>
            <a:r>
              <a:rPr lang="en-GB" dirty="0">
                <a:solidFill>
                  <a:srgbClr val="636360"/>
                </a:solidFill>
                <a:latin typeface="Helvetica Light" panose="020B0403020202020204" pitchFamily="34" charset="0"/>
              </a:rPr>
              <a:t>However, if you </a:t>
            </a:r>
            <a:r>
              <a:rPr lang="en-GB" dirty="0" err="1">
                <a:solidFill>
                  <a:srgbClr val="636360"/>
                </a:solidFill>
                <a:latin typeface="Helvetica Light" panose="020B0403020202020204" pitchFamily="34" charset="0"/>
              </a:rPr>
              <a:t>analyze</a:t>
            </a:r>
            <a:r>
              <a:rPr lang="en-GB" dirty="0">
                <a:solidFill>
                  <a:srgbClr val="636360"/>
                </a:solidFill>
                <a:latin typeface="Helvetica Light" panose="020B0403020202020204" pitchFamily="34" charset="0"/>
              </a:rPr>
              <a:t> a physical process and have very good measurements, you might expect R-squared values over 90%. </a:t>
            </a:r>
          </a:p>
          <a:p>
            <a:br>
              <a:rPr lang="en-GB" dirty="0">
                <a:solidFill>
                  <a:srgbClr val="636360"/>
                </a:solidFill>
                <a:latin typeface="Helvetica Light" panose="020B0403020202020204" pitchFamily="34" charset="0"/>
              </a:rPr>
            </a:br>
            <a:endParaRPr lang="en-GB" dirty="0">
              <a:solidFill>
                <a:srgbClr val="636360"/>
              </a:solidFill>
              <a:latin typeface="Helvetica Light" panose="020B0403020202020204" pitchFamily="34" charset="0"/>
            </a:endParaRPr>
          </a:p>
          <a:p>
            <a:r>
              <a:rPr lang="en-GB" dirty="0">
                <a:solidFill>
                  <a:srgbClr val="636360"/>
                </a:solidFill>
                <a:latin typeface="Helvetica Light" panose="020B0403020202020204" pitchFamily="34" charset="0"/>
              </a:rPr>
              <a:t>Use prediction intervals to access precision</a:t>
            </a:r>
          </a:p>
          <a:p>
            <a:r>
              <a:rPr lang="en-GB" u="sng" dirty="0">
                <a:solidFill>
                  <a:srgbClr val="636360"/>
                </a:solidFill>
                <a:latin typeface="Helvetica Light" panose="020B0403020202020204" pitchFamily="34" charset="0"/>
                <a:hlinkClick r:id="rId3"/>
              </a:rPr>
              <a:t>https://statisticsbyjim.com/regression/how-high-r-squared/</a:t>
            </a:r>
            <a:endParaRPr lang="en-GB" dirty="0">
              <a:solidFill>
                <a:srgbClr val="636360"/>
              </a:solidFill>
              <a:latin typeface="Helvetica Light" panose="020B0403020202020204" pitchFamily="34" charset="0"/>
            </a:endParaRPr>
          </a:p>
          <a:p>
            <a:endParaRPr lang="en-US" dirty="0"/>
          </a:p>
        </p:txBody>
      </p:sp>
    </p:spTree>
    <p:extLst>
      <p:ext uri="{BB962C8B-B14F-4D97-AF65-F5344CB8AC3E}">
        <p14:creationId xmlns:p14="http://schemas.microsoft.com/office/powerpoint/2010/main" val="1035175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9A3C-6BFA-042B-D351-268F99B432C9}"/>
              </a:ext>
            </a:extLst>
          </p:cNvPr>
          <p:cNvSpPr>
            <a:spLocks noGrp="1"/>
          </p:cNvSpPr>
          <p:nvPr>
            <p:ph type="title"/>
          </p:nvPr>
        </p:nvSpPr>
        <p:spPr/>
        <p:txBody>
          <a:bodyPr/>
          <a:lstStyle/>
          <a:p>
            <a:r>
              <a:rPr lang="en-US" dirty="0"/>
              <a:t>Health Board Age Structure</a:t>
            </a:r>
          </a:p>
        </p:txBody>
      </p:sp>
      <p:sp>
        <p:nvSpPr>
          <p:cNvPr id="3" name="Content Placeholder 2">
            <a:extLst>
              <a:ext uri="{FF2B5EF4-FFF2-40B4-BE49-F238E27FC236}">
                <a16:creationId xmlns:a16="http://schemas.microsoft.com/office/drawing/2014/main" id="{65920628-874F-9147-E189-2461B1F6D52A}"/>
              </a:ext>
            </a:extLst>
          </p:cNvPr>
          <p:cNvSpPr>
            <a:spLocks noGrp="1"/>
          </p:cNvSpPr>
          <p:nvPr>
            <p:ph idx="1"/>
          </p:nvPr>
        </p:nvSpPr>
        <p:spPr/>
        <p:txBody>
          <a:bodyPr/>
          <a:lstStyle/>
          <a:p>
            <a:r>
              <a:rPr lang="en-US" dirty="0"/>
              <a:t>Could put in something about age structure but we are mostly reporting </a:t>
            </a:r>
            <a:r>
              <a:rPr lang="en-US" dirty="0" err="1"/>
              <a:t>easr</a:t>
            </a:r>
            <a:r>
              <a:rPr lang="en-US" dirty="0"/>
              <a:t> so is it really relevant??</a:t>
            </a:r>
          </a:p>
        </p:txBody>
      </p:sp>
      <p:pic>
        <p:nvPicPr>
          <p:cNvPr id="4" name="Content Placeholder 8" descr="Table&#10;&#10;Description automatically generated">
            <a:extLst>
              <a:ext uri="{FF2B5EF4-FFF2-40B4-BE49-F238E27FC236}">
                <a16:creationId xmlns:a16="http://schemas.microsoft.com/office/drawing/2014/main" id="{354A39C0-451D-826D-32A3-20C160A87270}"/>
              </a:ext>
            </a:extLst>
          </p:cNvPr>
          <p:cNvPicPr>
            <a:picLocks noChangeAspect="1"/>
          </p:cNvPicPr>
          <p:nvPr/>
        </p:nvPicPr>
        <p:blipFill>
          <a:blip r:embed="rId2"/>
          <a:stretch>
            <a:fillRect/>
          </a:stretch>
        </p:blipFill>
        <p:spPr>
          <a:xfrm>
            <a:off x="4064110" y="3232819"/>
            <a:ext cx="5776307" cy="2490790"/>
          </a:xfrm>
          <a:prstGeom prst="rect">
            <a:avLst/>
          </a:prstGeom>
        </p:spPr>
      </p:pic>
      <p:sp>
        <p:nvSpPr>
          <p:cNvPr id="5" name="TextBox 4">
            <a:extLst>
              <a:ext uri="{FF2B5EF4-FFF2-40B4-BE49-F238E27FC236}">
                <a16:creationId xmlns:a16="http://schemas.microsoft.com/office/drawing/2014/main" id="{E601BFEF-DE9D-5C68-AE5D-BC5456E3DD5C}"/>
              </a:ext>
            </a:extLst>
          </p:cNvPr>
          <p:cNvSpPr txBox="1"/>
          <p:nvPr/>
        </p:nvSpPr>
        <p:spPr>
          <a:xfrm>
            <a:off x="670587" y="4750628"/>
            <a:ext cx="3556102" cy="369332"/>
          </a:xfrm>
          <a:prstGeom prst="rect">
            <a:avLst/>
          </a:prstGeom>
          <a:noFill/>
        </p:spPr>
        <p:txBody>
          <a:bodyPr wrap="none" rtlCol="0">
            <a:spAutoFit/>
          </a:bodyPr>
          <a:lstStyle/>
          <a:p>
            <a:r>
              <a:rPr lang="en-US" dirty="0"/>
              <a:t>Possible to create something similar</a:t>
            </a:r>
          </a:p>
        </p:txBody>
      </p:sp>
    </p:spTree>
    <p:extLst>
      <p:ext uri="{BB962C8B-B14F-4D97-AF65-F5344CB8AC3E}">
        <p14:creationId xmlns:p14="http://schemas.microsoft.com/office/powerpoint/2010/main" val="3992747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56C9-06FE-487E-84FA-B9F4BA48E89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AC11E6E-DD03-95FA-6FE0-945DE751C147}"/>
              </a:ext>
            </a:extLst>
          </p:cNvPr>
          <p:cNvSpPr>
            <a:spLocks noGrp="1"/>
          </p:cNvSpPr>
          <p:nvPr>
            <p:ph idx="1"/>
          </p:nvPr>
        </p:nvSpPr>
        <p:spPr/>
        <p:txBody>
          <a:bodyPr/>
          <a:lstStyle/>
          <a:p>
            <a:r>
              <a:rPr lang="en-US" dirty="0"/>
              <a:t>Looked at </a:t>
            </a:r>
            <a:r>
              <a:rPr lang="en-US" dirty="0" err="1"/>
              <a:t>dischrages</a:t>
            </a:r>
            <a:r>
              <a:rPr lang="en-US" dirty="0"/>
              <a:t> and deaths by sex and health board but nothing interesting popped up</a:t>
            </a:r>
          </a:p>
          <a:p>
            <a:r>
              <a:rPr lang="en-US" dirty="0"/>
              <a:t>Could do statistics on this – is the increase in borders significant??</a:t>
            </a:r>
          </a:p>
        </p:txBody>
      </p:sp>
      <p:pic>
        <p:nvPicPr>
          <p:cNvPr id="4" name="Picture 3">
            <a:extLst>
              <a:ext uri="{FF2B5EF4-FFF2-40B4-BE49-F238E27FC236}">
                <a16:creationId xmlns:a16="http://schemas.microsoft.com/office/drawing/2014/main" id="{5413856C-590A-E3EC-9B7E-61F91EF57FF6}"/>
              </a:ext>
            </a:extLst>
          </p:cNvPr>
          <p:cNvPicPr>
            <a:picLocks noChangeAspect="1"/>
          </p:cNvPicPr>
          <p:nvPr/>
        </p:nvPicPr>
        <p:blipFill>
          <a:blip r:embed="rId2"/>
          <a:stretch>
            <a:fillRect/>
          </a:stretch>
        </p:blipFill>
        <p:spPr>
          <a:xfrm>
            <a:off x="6457950" y="2444697"/>
            <a:ext cx="5257800" cy="3250429"/>
          </a:xfrm>
          <a:prstGeom prst="rect">
            <a:avLst/>
          </a:prstGeom>
        </p:spPr>
      </p:pic>
      <p:pic>
        <p:nvPicPr>
          <p:cNvPr id="5" name="Picture 4">
            <a:extLst>
              <a:ext uri="{FF2B5EF4-FFF2-40B4-BE49-F238E27FC236}">
                <a16:creationId xmlns:a16="http://schemas.microsoft.com/office/drawing/2014/main" id="{B54C06F7-5B87-BF7F-B883-778891C33366}"/>
              </a:ext>
            </a:extLst>
          </p:cNvPr>
          <p:cNvPicPr>
            <a:picLocks noChangeAspect="1"/>
          </p:cNvPicPr>
          <p:nvPr/>
        </p:nvPicPr>
        <p:blipFill>
          <a:blip r:embed="rId3"/>
          <a:stretch>
            <a:fillRect/>
          </a:stretch>
        </p:blipFill>
        <p:spPr>
          <a:xfrm>
            <a:off x="587460" y="2444697"/>
            <a:ext cx="5619750" cy="3474190"/>
          </a:xfrm>
          <a:prstGeom prst="rect">
            <a:avLst/>
          </a:prstGeom>
        </p:spPr>
      </p:pic>
      <p:sp>
        <p:nvSpPr>
          <p:cNvPr id="6" name="Content Placeholder 2">
            <a:extLst>
              <a:ext uri="{FF2B5EF4-FFF2-40B4-BE49-F238E27FC236}">
                <a16:creationId xmlns:a16="http://schemas.microsoft.com/office/drawing/2014/main" id="{578CBF9B-8872-DF62-F9DF-1A9EF6A3A0CE}"/>
              </a:ext>
            </a:extLst>
          </p:cNvPr>
          <p:cNvSpPr txBox="1">
            <a:spLocks/>
          </p:cNvSpPr>
          <p:nvPr/>
        </p:nvSpPr>
        <p:spPr>
          <a:xfrm>
            <a:off x="706395" y="5865705"/>
            <a:ext cx="10515600" cy="892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about age and health board – don’t the more deprived health boards have higher numbers.</a:t>
            </a:r>
          </a:p>
        </p:txBody>
      </p:sp>
    </p:spTree>
    <p:extLst>
      <p:ext uri="{BB962C8B-B14F-4D97-AF65-F5344CB8AC3E}">
        <p14:creationId xmlns:p14="http://schemas.microsoft.com/office/powerpoint/2010/main" val="2816143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ree charts that show where the coronavirus death rate is heading">
            <a:extLst>
              <a:ext uri="{FF2B5EF4-FFF2-40B4-BE49-F238E27FC236}">
                <a16:creationId xmlns:a16="http://schemas.microsoft.com/office/drawing/2014/main" id="{F0C5B51D-A90C-D502-F299-2EBE3CBF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1" y="871716"/>
            <a:ext cx="9056120" cy="57685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56CD95-4A4D-3904-A8F1-C30974F9CB69}"/>
              </a:ext>
            </a:extLst>
          </p:cNvPr>
          <p:cNvSpPr txBox="1"/>
          <p:nvPr/>
        </p:nvSpPr>
        <p:spPr>
          <a:xfrm>
            <a:off x="9144001" y="2261551"/>
            <a:ext cx="3758803" cy="1815882"/>
          </a:xfrm>
          <a:prstGeom prst="rect">
            <a:avLst/>
          </a:prstGeom>
          <a:noFill/>
        </p:spPr>
        <p:txBody>
          <a:bodyPr wrap="square">
            <a:spAutoFit/>
          </a:bodyPr>
          <a:lstStyle/>
          <a:p>
            <a:r>
              <a:rPr lang="en-US" sz="1400" dirty="0"/>
              <a:t>https://</a:t>
            </a:r>
            <a:r>
              <a:rPr lang="en-US" sz="1400" dirty="0" err="1"/>
              <a:t>www.google.com</a:t>
            </a:r>
            <a:r>
              <a:rPr lang="en-US" sz="1400" dirty="0"/>
              <a:t>/</a:t>
            </a:r>
            <a:r>
              <a:rPr lang="en-US" sz="1400" dirty="0" err="1"/>
              <a:t>url?sa</a:t>
            </a:r>
            <a:r>
              <a:rPr lang="en-US" sz="1400" dirty="0"/>
              <a:t>=</a:t>
            </a:r>
            <a:r>
              <a:rPr lang="en-US" sz="1400" dirty="0" err="1"/>
              <a:t>i&amp;url</a:t>
            </a:r>
            <a:r>
              <a:rPr lang="en-US" sz="1400" dirty="0"/>
              <a:t>=https%3A%2F%2Ftheconversation.com%2Fthree-charts-that-show-where-the-coronavirus-death-rate-is-heading-137103&amp;psig=AOvVaw0_3uQRiHl9VkVurSQsCgd8&amp;ust=1676730548894000&amp;source=</a:t>
            </a:r>
            <a:r>
              <a:rPr lang="en-US" sz="1400" dirty="0" err="1"/>
              <a:t>images&amp;cd</a:t>
            </a:r>
            <a:r>
              <a:rPr lang="en-US" sz="1400" dirty="0"/>
              <a:t>=</a:t>
            </a:r>
            <a:r>
              <a:rPr lang="en-US" sz="1400" dirty="0" err="1"/>
              <a:t>vfe&amp;ved</a:t>
            </a:r>
            <a:r>
              <a:rPr lang="en-US" sz="1400" dirty="0"/>
              <a:t>=0CA8QjRxqFwoTCLDm5ZfinP0CFQAAAAAdAAAAABAE</a:t>
            </a:r>
          </a:p>
        </p:txBody>
      </p:sp>
    </p:spTree>
    <p:extLst>
      <p:ext uri="{BB962C8B-B14F-4D97-AF65-F5344CB8AC3E}">
        <p14:creationId xmlns:p14="http://schemas.microsoft.com/office/powerpoint/2010/main" val="115884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8901-AADC-4733-2967-3C7B19F22781}"/>
              </a:ext>
            </a:extLst>
          </p:cNvPr>
          <p:cNvSpPr>
            <a:spLocks noGrp="1"/>
          </p:cNvSpPr>
          <p:nvPr>
            <p:ph type="title"/>
          </p:nvPr>
        </p:nvSpPr>
        <p:spPr/>
        <p:txBody>
          <a:bodyPr/>
          <a:lstStyle/>
          <a:p>
            <a:r>
              <a:rPr lang="en-US" dirty="0"/>
              <a:t>Introduction – Cerebrovascular Disease</a:t>
            </a:r>
          </a:p>
        </p:txBody>
      </p:sp>
      <p:sp>
        <p:nvSpPr>
          <p:cNvPr id="3" name="Content Placeholder 2">
            <a:extLst>
              <a:ext uri="{FF2B5EF4-FFF2-40B4-BE49-F238E27FC236}">
                <a16:creationId xmlns:a16="http://schemas.microsoft.com/office/drawing/2014/main" id="{FD287A4E-5609-EF17-B778-76D8EEAA1184}"/>
              </a:ext>
            </a:extLst>
          </p:cNvPr>
          <p:cNvSpPr>
            <a:spLocks noGrp="1"/>
          </p:cNvSpPr>
          <p:nvPr>
            <p:ph idx="1"/>
          </p:nvPr>
        </p:nvSpPr>
        <p:spPr>
          <a:xfrm>
            <a:off x="838200" y="1825625"/>
            <a:ext cx="8224716" cy="4353182"/>
          </a:xfrm>
        </p:spPr>
        <p:txBody>
          <a:bodyPr>
            <a:normAutofit fontScale="85000" lnSpcReduction="10000"/>
          </a:bodyPr>
          <a:lstStyle/>
          <a:p>
            <a:pPr>
              <a:lnSpc>
                <a:spcPct val="120000"/>
              </a:lnSpc>
              <a:buFont typeface="Arial" panose="020B0604020202020204" pitchFamily="34" charset="0"/>
              <a:buChar char="•"/>
            </a:pPr>
            <a:r>
              <a:rPr lang="en-GB" dirty="0">
                <a:solidFill>
                  <a:srgbClr val="000000"/>
                </a:solidFill>
                <a:effectLst/>
                <a:latin typeface="Helvetica Neue" panose="02000503000000020004" pitchFamily="2" charset="0"/>
              </a:rPr>
              <a:t>Result of problems with the blood vessels supplying the brain</a:t>
            </a:r>
          </a:p>
          <a:p>
            <a:pPr>
              <a:lnSpc>
                <a:spcPct val="120000"/>
              </a:lnSpc>
              <a:buFont typeface="Arial" panose="020B0604020202020204" pitchFamily="34" charset="0"/>
              <a:buChar char="•"/>
            </a:pPr>
            <a:r>
              <a:rPr lang="en-GB" dirty="0">
                <a:solidFill>
                  <a:srgbClr val="000000"/>
                </a:solidFill>
                <a:latin typeface="Helvetica Neue" panose="02000503000000020004" pitchFamily="2" charset="0"/>
              </a:rPr>
              <a:t>T</a:t>
            </a:r>
            <a:r>
              <a:rPr lang="en-GB" dirty="0">
                <a:solidFill>
                  <a:srgbClr val="000000"/>
                </a:solidFill>
                <a:effectLst/>
                <a:latin typeface="Helvetica Neue" panose="02000503000000020004" pitchFamily="2" charset="0"/>
              </a:rPr>
              <a:t>ypes of CVD in the PHS data</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Stroke</a:t>
            </a:r>
            <a:r>
              <a:rPr lang="en-GB" dirty="0">
                <a:solidFill>
                  <a:srgbClr val="000000"/>
                </a:solidFill>
                <a:effectLst/>
                <a:latin typeface="Helvetica Neue" panose="02000503000000020004" pitchFamily="2" charset="0"/>
              </a:rPr>
              <a:t> - area of brain is deprived of blood supply because of a blockage usually by fatty deposits or a blood clot</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Transient ischaemic attach (TIA) </a:t>
            </a:r>
            <a:r>
              <a:rPr lang="en-GB" dirty="0">
                <a:solidFill>
                  <a:srgbClr val="000000"/>
                </a:solidFill>
                <a:effectLst/>
                <a:latin typeface="Helvetica Neue" panose="02000503000000020004" pitchFamily="2" charset="0"/>
              </a:rPr>
              <a:t>- temporary form of stroke (“mini-stroke”), symptoms generally last less than 24 hours</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Subarachnoid haemorrhage </a:t>
            </a:r>
            <a:r>
              <a:rPr lang="en-GB" dirty="0">
                <a:solidFill>
                  <a:srgbClr val="000000"/>
                </a:solidFill>
                <a:effectLst/>
                <a:latin typeface="Helvetica Neue" panose="02000503000000020004" pitchFamily="2" charset="0"/>
              </a:rPr>
              <a:t>- a leak of blood caused by the rupture of a blood vessel beneath the membrane covering the brain (type of brain haemorrhage)</a:t>
            </a:r>
          </a:p>
          <a:p>
            <a:pPr marL="742950" lvl="1" indent="-285750">
              <a:lnSpc>
                <a:spcPct val="120000"/>
              </a:lnSpc>
              <a:buFont typeface="Arial" panose="020B0604020202020204" pitchFamily="34" charset="0"/>
              <a:buChar char="•"/>
            </a:pPr>
            <a:r>
              <a:rPr lang="en-GB" b="1" dirty="0">
                <a:solidFill>
                  <a:srgbClr val="000000"/>
                </a:solidFill>
                <a:latin typeface="Helvetica Neue" panose="02000503000000020004" pitchFamily="2" charset="0"/>
              </a:rPr>
              <a:t>Other CVD </a:t>
            </a:r>
            <a:r>
              <a:rPr lang="en-GB" dirty="0">
                <a:solidFill>
                  <a:srgbClr val="000000"/>
                </a:solidFill>
                <a:latin typeface="Helvetica Neue" panose="02000503000000020004" pitchFamily="2" charset="0"/>
              </a:rPr>
              <a:t>– incidences which don’t fall into above categories</a:t>
            </a:r>
            <a:endParaRPr lang="en-GB" dirty="0">
              <a:solidFill>
                <a:srgbClr val="000000"/>
              </a:solidFill>
              <a:effectLst/>
              <a:latin typeface="Helvetica Neue" panose="02000503000000020004" pitchFamily="2" charset="0"/>
            </a:endParaRPr>
          </a:p>
        </p:txBody>
      </p:sp>
      <p:pic>
        <p:nvPicPr>
          <p:cNvPr id="7" name="Picture 6">
            <a:extLst>
              <a:ext uri="{FF2B5EF4-FFF2-40B4-BE49-F238E27FC236}">
                <a16:creationId xmlns:a16="http://schemas.microsoft.com/office/drawing/2014/main" id="{8AD64512-D952-5D6C-99DF-7AE1FC0788FC}"/>
              </a:ext>
            </a:extLst>
          </p:cNvPr>
          <p:cNvPicPr>
            <a:picLocks noChangeAspect="1"/>
          </p:cNvPicPr>
          <p:nvPr/>
        </p:nvPicPr>
        <p:blipFill>
          <a:blip r:embed="rId3"/>
          <a:stretch>
            <a:fillRect/>
          </a:stretch>
        </p:blipFill>
        <p:spPr>
          <a:xfrm>
            <a:off x="9062916" y="1251000"/>
            <a:ext cx="3048000" cy="1740501"/>
          </a:xfrm>
          <a:prstGeom prst="rect">
            <a:avLst/>
          </a:prstGeom>
        </p:spPr>
      </p:pic>
      <p:pic>
        <p:nvPicPr>
          <p:cNvPr id="9" name="Picture 8" descr="A picture containing text, businesscard, vector graphics&#10;&#10;Description automatically generated">
            <a:extLst>
              <a:ext uri="{FF2B5EF4-FFF2-40B4-BE49-F238E27FC236}">
                <a16:creationId xmlns:a16="http://schemas.microsoft.com/office/drawing/2014/main" id="{F388D3E3-04FE-2B02-8195-FC7B767E9703}"/>
              </a:ext>
            </a:extLst>
          </p:cNvPr>
          <p:cNvPicPr>
            <a:picLocks noChangeAspect="1"/>
          </p:cNvPicPr>
          <p:nvPr/>
        </p:nvPicPr>
        <p:blipFill>
          <a:blip r:embed="rId4"/>
          <a:stretch>
            <a:fillRect/>
          </a:stretch>
        </p:blipFill>
        <p:spPr>
          <a:xfrm>
            <a:off x="9050704" y="4877996"/>
            <a:ext cx="3141296" cy="1971186"/>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89423964-DDB1-47C0-6A66-0A4DF68E6EA1}"/>
              </a:ext>
            </a:extLst>
          </p:cNvPr>
          <p:cNvPicPr>
            <a:picLocks noChangeAspect="1"/>
          </p:cNvPicPr>
          <p:nvPr/>
        </p:nvPicPr>
        <p:blipFill>
          <a:blip r:embed="rId5"/>
          <a:stretch>
            <a:fillRect/>
          </a:stretch>
        </p:blipFill>
        <p:spPr>
          <a:xfrm>
            <a:off x="9062916" y="2995651"/>
            <a:ext cx="3048000" cy="1836874"/>
          </a:xfrm>
          <a:prstGeom prst="rect">
            <a:avLst/>
          </a:prstGeom>
        </p:spPr>
      </p:pic>
      <p:sp>
        <p:nvSpPr>
          <p:cNvPr id="12" name="TextBox 11">
            <a:extLst>
              <a:ext uri="{FF2B5EF4-FFF2-40B4-BE49-F238E27FC236}">
                <a16:creationId xmlns:a16="http://schemas.microsoft.com/office/drawing/2014/main" id="{75D27A02-E8B6-EDD3-2DC6-84CF107E797B}"/>
              </a:ext>
            </a:extLst>
          </p:cNvPr>
          <p:cNvSpPr txBox="1"/>
          <p:nvPr/>
        </p:nvSpPr>
        <p:spPr>
          <a:xfrm>
            <a:off x="10788581" y="2391897"/>
            <a:ext cx="1130438" cy="369332"/>
          </a:xfrm>
          <a:prstGeom prst="rect">
            <a:avLst/>
          </a:prstGeom>
          <a:noFill/>
        </p:spPr>
        <p:txBody>
          <a:bodyPr wrap="none" rtlCol="0">
            <a:spAutoFit/>
          </a:bodyPr>
          <a:lstStyle/>
          <a:p>
            <a:r>
              <a:rPr lang="en-US" dirty="0"/>
              <a:t>Blood clot</a:t>
            </a:r>
          </a:p>
        </p:txBody>
      </p:sp>
      <p:sp>
        <p:nvSpPr>
          <p:cNvPr id="13" name="TextBox 12">
            <a:extLst>
              <a:ext uri="{FF2B5EF4-FFF2-40B4-BE49-F238E27FC236}">
                <a16:creationId xmlns:a16="http://schemas.microsoft.com/office/drawing/2014/main" id="{DAF2E9CC-0056-DA93-C3D6-5AA61CA948F1}"/>
              </a:ext>
            </a:extLst>
          </p:cNvPr>
          <p:cNvSpPr txBox="1"/>
          <p:nvPr/>
        </p:nvSpPr>
        <p:spPr>
          <a:xfrm>
            <a:off x="10788581" y="4278392"/>
            <a:ext cx="1490729" cy="369332"/>
          </a:xfrm>
          <a:prstGeom prst="rect">
            <a:avLst/>
          </a:prstGeom>
          <a:noFill/>
        </p:spPr>
        <p:txBody>
          <a:bodyPr wrap="none" rtlCol="0">
            <a:spAutoFit/>
          </a:bodyPr>
          <a:lstStyle/>
          <a:p>
            <a:r>
              <a:rPr lang="en-US" dirty="0"/>
              <a:t>Fatty deposits</a:t>
            </a:r>
          </a:p>
        </p:txBody>
      </p:sp>
      <p:sp>
        <p:nvSpPr>
          <p:cNvPr id="14" name="TextBox 13">
            <a:extLst>
              <a:ext uri="{FF2B5EF4-FFF2-40B4-BE49-F238E27FC236}">
                <a16:creationId xmlns:a16="http://schemas.microsoft.com/office/drawing/2014/main" id="{930DB3D5-98AC-1B4D-141B-034352E82BEC}"/>
              </a:ext>
            </a:extLst>
          </p:cNvPr>
          <p:cNvSpPr txBox="1"/>
          <p:nvPr/>
        </p:nvSpPr>
        <p:spPr>
          <a:xfrm>
            <a:off x="10697082" y="6181726"/>
            <a:ext cx="1582228" cy="369332"/>
          </a:xfrm>
          <a:prstGeom prst="rect">
            <a:avLst/>
          </a:prstGeom>
          <a:noFill/>
        </p:spPr>
        <p:txBody>
          <a:bodyPr wrap="none" rtlCol="0">
            <a:spAutoFit/>
          </a:bodyPr>
          <a:lstStyle/>
          <a:p>
            <a:r>
              <a:rPr lang="en-US" dirty="0" err="1"/>
              <a:t>Haemorrahage</a:t>
            </a:r>
            <a:endParaRPr lang="en-US" dirty="0"/>
          </a:p>
        </p:txBody>
      </p:sp>
    </p:spTree>
    <p:extLst>
      <p:ext uri="{BB962C8B-B14F-4D97-AF65-F5344CB8AC3E}">
        <p14:creationId xmlns:p14="http://schemas.microsoft.com/office/powerpoint/2010/main" val="389577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29A8-18FA-372E-C6E9-5674E847D683}"/>
              </a:ext>
            </a:extLst>
          </p:cNvPr>
          <p:cNvSpPr>
            <a:spLocks noGrp="1"/>
          </p:cNvSpPr>
          <p:nvPr>
            <p:ph type="title"/>
          </p:nvPr>
        </p:nvSpPr>
        <p:spPr/>
        <p:txBody>
          <a:bodyPr/>
          <a:lstStyle/>
          <a:p>
            <a:r>
              <a:rPr lang="en-US" dirty="0"/>
              <a:t>Introduction – CVD in Scotland</a:t>
            </a:r>
          </a:p>
        </p:txBody>
      </p:sp>
      <p:sp>
        <p:nvSpPr>
          <p:cNvPr id="5" name="Content Placeholder 4">
            <a:extLst>
              <a:ext uri="{FF2B5EF4-FFF2-40B4-BE49-F238E27FC236}">
                <a16:creationId xmlns:a16="http://schemas.microsoft.com/office/drawing/2014/main" id="{B5F6217F-3F8E-E7B1-30E7-F27D1F2CDAB0}"/>
              </a:ext>
            </a:extLst>
          </p:cNvPr>
          <p:cNvSpPr>
            <a:spLocks noGrp="1"/>
          </p:cNvSpPr>
          <p:nvPr>
            <p:ph idx="1"/>
          </p:nvPr>
        </p:nvSpPr>
        <p:spPr>
          <a:xfrm>
            <a:off x="838200" y="1825625"/>
            <a:ext cx="5618356" cy="4351338"/>
          </a:xfrm>
        </p:spPr>
        <p:txBody>
          <a:bodyPr>
            <a:normAutofit lnSpcReduction="10000"/>
          </a:bodyPr>
          <a:lstStyle/>
          <a:p>
            <a:r>
              <a:rPr lang="en-GB" sz="2800" dirty="0">
                <a:solidFill>
                  <a:srgbClr val="000000"/>
                </a:solidFill>
                <a:effectLst/>
                <a:latin typeface="Helvetica Neue" panose="02000503000000020004" pitchFamily="2" charset="0"/>
              </a:rPr>
              <a:t>3826 deaths in Scotland in 2021 where CVD was underlying cause</a:t>
            </a:r>
            <a:endParaRPr lang="en-US" dirty="0"/>
          </a:p>
          <a:p>
            <a:r>
              <a:rPr lang="en-US" dirty="0"/>
              <a:t>130,000 people living in Scotland have survived a stroke or TIA </a:t>
            </a:r>
          </a:p>
          <a:p>
            <a:r>
              <a:rPr lang="en-US" dirty="0"/>
              <a:t>&gt;50% of stroke survivors are under 75</a:t>
            </a:r>
          </a:p>
          <a:p>
            <a:r>
              <a:rPr lang="en-US" dirty="0"/>
              <a:t>Prevalence rates for stroke in most deprived areas of Scotland are more than twice those in the least deprived areas </a:t>
            </a:r>
          </a:p>
          <a:p>
            <a:endParaRPr lang="en-US" dirty="0"/>
          </a:p>
        </p:txBody>
      </p:sp>
      <p:pic>
        <p:nvPicPr>
          <p:cNvPr id="4" name="Picture 3">
            <a:extLst>
              <a:ext uri="{FF2B5EF4-FFF2-40B4-BE49-F238E27FC236}">
                <a16:creationId xmlns:a16="http://schemas.microsoft.com/office/drawing/2014/main" id="{86B006F0-A770-F122-B9EA-58C1D2192C7B}"/>
              </a:ext>
            </a:extLst>
          </p:cNvPr>
          <p:cNvPicPr>
            <a:picLocks noChangeAspect="1"/>
          </p:cNvPicPr>
          <p:nvPr/>
        </p:nvPicPr>
        <p:blipFill>
          <a:blip r:embed="rId3"/>
          <a:stretch>
            <a:fillRect/>
          </a:stretch>
        </p:blipFill>
        <p:spPr>
          <a:xfrm>
            <a:off x="6994764" y="1837786"/>
            <a:ext cx="4512541" cy="3471185"/>
          </a:xfrm>
          <a:prstGeom prst="rect">
            <a:avLst/>
          </a:prstGeom>
        </p:spPr>
      </p:pic>
      <p:sp>
        <p:nvSpPr>
          <p:cNvPr id="6" name="TextBox 5">
            <a:extLst>
              <a:ext uri="{FF2B5EF4-FFF2-40B4-BE49-F238E27FC236}">
                <a16:creationId xmlns:a16="http://schemas.microsoft.com/office/drawing/2014/main" id="{84C9D585-E10E-9872-F38D-A58056ECED3A}"/>
              </a:ext>
            </a:extLst>
          </p:cNvPr>
          <p:cNvSpPr txBox="1"/>
          <p:nvPr/>
        </p:nvSpPr>
        <p:spPr>
          <a:xfrm>
            <a:off x="733196" y="6353330"/>
            <a:ext cx="9839999" cy="523220"/>
          </a:xfrm>
          <a:prstGeom prst="rect">
            <a:avLst/>
          </a:prstGeom>
          <a:noFill/>
        </p:spPr>
        <p:txBody>
          <a:bodyPr wrap="square">
            <a:spAutoFit/>
          </a:bodyPr>
          <a:lstStyle/>
          <a:p>
            <a:r>
              <a:rPr lang="en-US" sz="1400" dirty="0"/>
              <a:t>References: 	</a:t>
            </a:r>
            <a:r>
              <a:rPr lang="en-US" sz="1400" dirty="0">
                <a:hlinkClick r:id="rId4"/>
              </a:rPr>
              <a:t>https://www.scotpho.org.uk/population-dynamics/deaths/data/most-frequent-causes/</a:t>
            </a:r>
            <a:endParaRPr lang="en-US" sz="1400" dirty="0"/>
          </a:p>
          <a:p>
            <a:r>
              <a:rPr lang="en-US" sz="1400" dirty="0"/>
              <a:t>			British Heart Foundation - Global Heart &amp; Circulatory Disease Factsheet Feb 2023</a:t>
            </a:r>
          </a:p>
        </p:txBody>
      </p:sp>
      <p:sp>
        <p:nvSpPr>
          <p:cNvPr id="12" name="TextBox 11">
            <a:extLst>
              <a:ext uri="{FF2B5EF4-FFF2-40B4-BE49-F238E27FC236}">
                <a16:creationId xmlns:a16="http://schemas.microsoft.com/office/drawing/2014/main" id="{EEC6E5CE-AD23-6023-E8EF-C7076B3883BF}"/>
              </a:ext>
            </a:extLst>
          </p:cNvPr>
          <p:cNvSpPr txBox="1"/>
          <p:nvPr/>
        </p:nvSpPr>
        <p:spPr>
          <a:xfrm>
            <a:off x="6096000" y="5346039"/>
            <a:ext cx="4545076" cy="1200329"/>
          </a:xfrm>
          <a:prstGeom prst="rect">
            <a:avLst/>
          </a:prstGeom>
          <a:noFill/>
        </p:spPr>
        <p:txBody>
          <a:bodyPr wrap="square">
            <a:spAutoFit/>
          </a:bodyPr>
          <a:lstStyle/>
          <a:p>
            <a:r>
              <a:rPr lang="en-US" dirty="0">
                <a:solidFill>
                  <a:srgbClr val="FF0000"/>
                </a:solidFill>
              </a:rPr>
              <a:t>Also have .csv with leading death rates by council area – could show some of most deprived council areas have it as higher cause of death</a:t>
            </a:r>
          </a:p>
        </p:txBody>
      </p:sp>
    </p:spTree>
    <p:extLst>
      <p:ext uri="{BB962C8B-B14F-4D97-AF65-F5344CB8AC3E}">
        <p14:creationId xmlns:p14="http://schemas.microsoft.com/office/powerpoint/2010/main" val="133313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528D-A650-3A50-B720-D3E63ACFCEA6}"/>
              </a:ext>
            </a:extLst>
          </p:cNvPr>
          <p:cNvSpPr>
            <a:spLocks noGrp="1"/>
          </p:cNvSpPr>
          <p:nvPr>
            <p:ph type="title"/>
          </p:nvPr>
        </p:nvSpPr>
        <p:spPr/>
        <p:txBody>
          <a:bodyPr/>
          <a:lstStyle/>
          <a:p>
            <a:r>
              <a:rPr lang="en-US" dirty="0"/>
              <a:t>Introduction – CVD Data</a:t>
            </a:r>
          </a:p>
        </p:txBody>
      </p:sp>
      <p:sp>
        <p:nvSpPr>
          <p:cNvPr id="3" name="Content Placeholder 2">
            <a:extLst>
              <a:ext uri="{FF2B5EF4-FFF2-40B4-BE49-F238E27FC236}">
                <a16:creationId xmlns:a16="http://schemas.microsoft.com/office/drawing/2014/main" id="{586CE60E-B5B4-16FD-E5F3-DE7DE5371F7E}"/>
              </a:ext>
            </a:extLst>
          </p:cNvPr>
          <p:cNvSpPr>
            <a:spLocks noGrp="1"/>
          </p:cNvSpPr>
          <p:nvPr>
            <p:ph idx="1"/>
          </p:nvPr>
        </p:nvSpPr>
        <p:spPr>
          <a:xfrm>
            <a:off x="838201" y="1825625"/>
            <a:ext cx="6242514" cy="4351338"/>
          </a:xfrm>
        </p:spPr>
        <p:txBody>
          <a:bodyPr>
            <a:normAutofit/>
          </a:bodyPr>
          <a:lstStyle/>
          <a:p>
            <a:pPr marL="0" indent="0">
              <a:lnSpc>
                <a:spcPct val="100000"/>
              </a:lnSpc>
              <a:buNone/>
            </a:pPr>
            <a:r>
              <a:rPr lang="en-GB" dirty="0">
                <a:solidFill>
                  <a:srgbClr val="000000"/>
                </a:solidFill>
                <a:effectLst/>
                <a:latin typeface="Helvetica Neue" panose="02000503000000020004" pitchFamily="2" charset="0"/>
              </a:rPr>
              <a:t>Data from PHS Scotland</a:t>
            </a:r>
          </a:p>
          <a:p>
            <a:pPr lvl="1">
              <a:lnSpc>
                <a:spcPct val="100000"/>
              </a:lnSpc>
            </a:pPr>
            <a:r>
              <a:rPr lang="en-GB" dirty="0">
                <a:solidFill>
                  <a:srgbClr val="000000"/>
                </a:solidFill>
                <a:latin typeface="Helvetica Neue" panose="02000503000000020004" pitchFamily="2" charset="0"/>
              </a:rPr>
              <a:t>Discharges</a:t>
            </a:r>
          </a:p>
          <a:p>
            <a:pPr lvl="1">
              <a:lnSpc>
                <a:spcPct val="100000"/>
              </a:lnSpc>
            </a:pPr>
            <a:r>
              <a:rPr lang="en-GB" dirty="0">
                <a:solidFill>
                  <a:srgbClr val="000000"/>
                </a:solidFill>
                <a:effectLst/>
                <a:latin typeface="Helvetica Neue" panose="02000503000000020004" pitchFamily="2" charset="0"/>
              </a:rPr>
              <a:t>Mortality</a:t>
            </a:r>
          </a:p>
          <a:p>
            <a:pPr>
              <a:lnSpc>
                <a:spcPct val="100000"/>
              </a:lnSpc>
            </a:pPr>
            <a:endParaRPr lang="en-GB" dirty="0">
              <a:solidFill>
                <a:srgbClr val="000000"/>
              </a:solidFill>
              <a:latin typeface="Helvetica Neue" panose="02000503000000020004" pitchFamily="2" charset="0"/>
            </a:endParaRPr>
          </a:p>
          <a:p>
            <a:pPr>
              <a:lnSpc>
                <a:spcPct val="100000"/>
              </a:lnSpc>
            </a:pPr>
            <a:r>
              <a:rPr lang="en-GB" sz="2000" b="1" dirty="0">
                <a:solidFill>
                  <a:srgbClr val="000000"/>
                </a:solidFill>
                <a:effectLst/>
                <a:latin typeface="Helvetica Neue" panose="02000503000000020004" pitchFamily="2" charset="0"/>
              </a:rPr>
              <a:t>Raw data </a:t>
            </a:r>
            <a:r>
              <a:rPr lang="en-GB" sz="2000" dirty="0">
                <a:solidFill>
                  <a:srgbClr val="000000"/>
                </a:solidFill>
                <a:effectLst/>
                <a:latin typeface="Helvetica Neue" panose="02000503000000020004" pitchFamily="2" charset="0"/>
              </a:rPr>
              <a:t>– number of discharges</a:t>
            </a:r>
          </a:p>
          <a:p>
            <a:pPr>
              <a:lnSpc>
                <a:spcPct val="100000"/>
              </a:lnSpc>
            </a:pPr>
            <a:r>
              <a:rPr lang="en-GB" sz="2000" b="1" dirty="0">
                <a:solidFill>
                  <a:srgbClr val="000000"/>
                </a:solidFill>
                <a:effectLst/>
                <a:latin typeface="Helvetica Neue" panose="02000503000000020004" pitchFamily="2" charset="0"/>
              </a:rPr>
              <a:t>Crude rates </a:t>
            </a:r>
            <a:r>
              <a:rPr lang="en-GB" sz="2000" dirty="0">
                <a:solidFill>
                  <a:srgbClr val="000000"/>
                </a:solidFill>
                <a:effectLst/>
                <a:latin typeface="Helvetica Neue" panose="02000503000000020004" pitchFamily="2" charset="0"/>
              </a:rPr>
              <a:t>– discharges per 100,000 population</a:t>
            </a:r>
          </a:p>
          <a:p>
            <a:pPr>
              <a:lnSpc>
                <a:spcPct val="100000"/>
              </a:lnSpc>
            </a:pPr>
            <a:r>
              <a:rPr lang="en-GB" sz="2000" b="1" dirty="0">
                <a:solidFill>
                  <a:srgbClr val="000000"/>
                </a:solidFill>
                <a:effectLst/>
                <a:latin typeface="Helvetica Neue" panose="02000503000000020004" pitchFamily="2" charset="0"/>
              </a:rPr>
              <a:t>EASR</a:t>
            </a:r>
            <a:r>
              <a:rPr lang="en-GB" sz="2000" dirty="0">
                <a:solidFill>
                  <a:srgbClr val="000000"/>
                </a:solidFill>
                <a:effectLst/>
                <a:latin typeface="Helvetica Neue" panose="02000503000000020004" pitchFamily="2" charset="0"/>
              </a:rPr>
              <a:t> – discharges adjusted to European Standard Population to account for age and sex differences in differen</a:t>
            </a:r>
            <a:r>
              <a:rPr lang="en-GB" sz="2000" dirty="0">
                <a:solidFill>
                  <a:srgbClr val="000000"/>
                </a:solidFill>
                <a:latin typeface="Helvetica Neue" panose="02000503000000020004" pitchFamily="2" charset="0"/>
              </a:rPr>
              <a:t>t places</a:t>
            </a:r>
            <a:endParaRPr lang="en-GB" sz="2000" dirty="0">
              <a:solidFill>
                <a:srgbClr val="000000"/>
              </a:solidFill>
              <a:effectLst/>
              <a:latin typeface="Helvetica Neue" panose="02000503000000020004" pitchFamily="2" charset="0"/>
            </a:endParaRPr>
          </a:p>
          <a:p>
            <a:endParaRPr lang="en-US" dirty="0"/>
          </a:p>
        </p:txBody>
      </p:sp>
      <p:sp>
        <p:nvSpPr>
          <p:cNvPr id="6" name="TextBox 5">
            <a:extLst>
              <a:ext uri="{FF2B5EF4-FFF2-40B4-BE49-F238E27FC236}">
                <a16:creationId xmlns:a16="http://schemas.microsoft.com/office/drawing/2014/main" id="{CF60F840-1A02-E015-FFF3-7AA95B0F22E6}"/>
              </a:ext>
            </a:extLst>
          </p:cNvPr>
          <p:cNvSpPr txBox="1"/>
          <p:nvPr/>
        </p:nvSpPr>
        <p:spPr>
          <a:xfrm>
            <a:off x="3265714" y="2194386"/>
            <a:ext cx="729343" cy="1107996"/>
          </a:xfrm>
          <a:prstGeom prst="rect">
            <a:avLst/>
          </a:prstGeom>
          <a:noFill/>
        </p:spPr>
        <p:txBody>
          <a:bodyPr wrap="square" rtlCol="0">
            <a:spAutoFit/>
          </a:bodyPr>
          <a:lstStyle/>
          <a:p>
            <a:r>
              <a:rPr lang="en-US" sz="6600" dirty="0">
                <a:latin typeface="+mj-lt"/>
                <a:cs typeface="Arial" panose="020B0604020202020204" pitchFamily="34" charset="0"/>
              </a:rPr>
              <a:t>}	</a:t>
            </a:r>
          </a:p>
        </p:txBody>
      </p:sp>
      <p:sp>
        <p:nvSpPr>
          <p:cNvPr id="7" name="TextBox 6">
            <a:extLst>
              <a:ext uri="{FF2B5EF4-FFF2-40B4-BE49-F238E27FC236}">
                <a16:creationId xmlns:a16="http://schemas.microsoft.com/office/drawing/2014/main" id="{380AF678-D829-64E6-383B-5456F82C19FC}"/>
              </a:ext>
            </a:extLst>
          </p:cNvPr>
          <p:cNvSpPr txBox="1"/>
          <p:nvPr/>
        </p:nvSpPr>
        <p:spPr>
          <a:xfrm>
            <a:off x="3706585" y="2548329"/>
            <a:ext cx="3374129" cy="400110"/>
          </a:xfrm>
          <a:prstGeom prst="rect">
            <a:avLst/>
          </a:prstGeom>
          <a:noFill/>
        </p:spPr>
        <p:txBody>
          <a:bodyPr wrap="none" rtlCol="0">
            <a:spAutoFit/>
          </a:bodyPr>
          <a:lstStyle/>
          <a:p>
            <a:r>
              <a:rPr lang="en-US" sz="2000" dirty="0"/>
              <a:t>Health Board and Council Area</a:t>
            </a:r>
          </a:p>
        </p:txBody>
      </p:sp>
      <p:sp>
        <p:nvSpPr>
          <p:cNvPr id="8" name="TextBox 7">
            <a:extLst>
              <a:ext uri="{FF2B5EF4-FFF2-40B4-BE49-F238E27FC236}">
                <a16:creationId xmlns:a16="http://schemas.microsoft.com/office/drawing/2014/main" id="{463E9005-4902-1FBD-71CA-09ED7A4F345E}"/>
              </a:ext>
            </a:extLst>
          </p:cNvPr>
          <p:cNvSpPr txBox="1"/>
          <p:nvPr/>
        </p:nvSpPr>
        <p:spPr>
          <a:xfrm>
            <a:off x="7855933" y="1625000"/>
            <a:ext cx="819455" cy="1938992"/>
          </a:xfrm>
          <a:prstGeom prst="rect">
            <a:avLst/>
          </a:prstGeom>
          <a:noFill/>
        </p:spPr>
        <p:txBody>
          <a:bodyPr wrap="square" rtlCol="0">
            <a:spAutoFit/>
          </a:bodyPr>
          <a:lstStyle/>
          <a:p>
            <a:r>
              <a:rPr lang="en-US" sz="2000" dirty="0"/>
              <a:t>2009  </a:t>
            </a:r>
          </a:p>
          <a:p>
            <a:endParaRPr lang="en-US" sz="2000" dirty="0"/>
          </a:p>
          <a:p>
            <a:endParaRPr lang="en-US" sz="2000" dirty="0"/>
          </a:p>
          <a:p>
            <a:r>
              <a:rPr lang="en-US" sz="2000" dirty="0"/>
              <a:t>2018</a:t>
            </a:r>
          </a:p>
          <a:p>
            <a:endParaRPr lang="en-US" sz="2000" dirty="0"/>
          </a:p>
          <a:p>
            <a:r>
              <a:rPr lang="en-US" sz="2000" dirty="0"/>
              <a:t>2021</a:t>
            </a:r>
          </a:p>
        </p:txBody>
      </p:sp>
      <p:cxnSp>
        <p:nvCxnSpPr>
          <p:cNvPr id="10" name="Straight Arrow Connector 9">
            <a:extLst>
              <a:ext uri="{FF2B5EF4-FFF2-40B4-BE49-F238E27FC236}">
                <a16:creationId xmlns:a16="http://schemas.microsoft.com/office/drawing/2014/main" id="{18BCB00F-DEDC-B962-4EFF-E35BD122DCB2}"/>
              </a:ext>
            </a:extLst>
          </p:cNvPr>
          <p:cNvCxnSpPr>
            <a:cxnSpLocks/>
          </p:cNvCxnSpPr>
          <p:nvPr/>
        </p:nvCxnSpPr>
        <p:spPr>
          <a:xfrm>
            <a:off x="8184544" y="1998291"/>
            <a:ext cx="0" cy="550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F84F7D-F0AA-6817-E023-E2D923D31E4E}"/>
              </a:ext>
            </a:extLst>
          </p:cNvPr>
          <p:cNvCxnSpPr>
            <a:cxnSpLocks/>
          </p:cNvCxnSpPr>
          <p:nvPr/>
        </p:nvCxnSpPr>
        <p:spPr>
          <a:xfrm>
            <a:off x="8184544" y="2867560"/>
            <a:ext cx="0" cy="353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Explosion 1 13">
            <a:extLst>
              <a:ext uri="{FF2B5EF4-FFF2-40B4-BE49-F238E27FC236}">
                <a16:creationId xmlns:a16="http://schemas.microsoft.com/office/drawing/2014/main" id="{0604DAE7-9A1D-3C29-59BC-91F6F8AB2BD0}"/>
              </a:ext>
            </a:extLst>
          </p:cNvPr>
          <p:cNvSpPr/>
          <p:nvPr/>
        </p:nvSpPr>
        <p:spPr>
          <a:xfrm>
            <a:off x="8840713" y="1042198"/>
            <a:ext cx="3188001" cy="2683778"/>
          </a:xfrm>
          <a:prstGeom prst="irregularSeal1">
            <a:avLst/>
          </a:prstGeom>
          <a:solidFill>
            <a:srgbClr val="DE10DB"/>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the “COVID years”!!</a:t>
            </a:r>
          </a:p>
        </p:txBody>
      </p:sp>
      <p:sp>
        <p:nvSpPr>
          <p:cNvPr id="15" name="TextBox 14">
            <a:extLst>
              <a:ext uri="{FF2B5EF4-FFF2-40B4-BE49-F238E27FC236}">
                <a16:creationId xmlns:a16="http://schemas.microsoft.com/office/drawing/2014/main" id="{0BF184D4-B98F-2EA9-A757-4D86C9195FD2}"/>
              </a:ext>
            </a:extLst>
          </p:cNvPr>
          <p:cNvSpPr txBox="1"/>
          <p:nvPr/>
        </p:nvSpPr>
        <p:spPr>
          <a:xfrm>
            <a:off x="7157803" y="4045207"/>
            <a:ext cx="4936223" cy="2246769"/>
          </a:xfrm>
          <a:prstGeom prst="rect">
            <a:avLst/>
          </a:prstGeom>
          <a:noFill/>
          <a:ln>
            <a:solidFill>
              <a:schemeClr val="bg1">
                <a:lumMod val="65000"/>
              </a:schemeClr>
            </a:solidFill>
          </a:ln>
        </p:spPr>
        <p:txBody>
          <a:bodyPr wrap="none" rtlCol="0">
            <a:spAutoFit/>
          </a:bodyPr>
          <a:lstStyle/>
          <a:p>
            <a:r>
              <a:rPr lang="en-US" sz="2000" b="1" dirty="0"/>
              <a:t>Discharges</a:t>
            </a:r>
          </a:p>
          <a:p>
            <a:r>
              <a:rPr lang="en-US" sz="2000" dirty="0"/>
              <a:t>Complicated statistic</a:t>
            </a:r>
          </a:p>
          <a:p>
            <a:r>
              <a:rPr lang="en-US" sz="2000" dirty="0"/>
              <a:t>	</a:t>
            </a:r>
          </a:p>
          <a:p>
            <a:r>
              <a:rPr lang="en-US" sz="2000" dirty="0"/>
              <a:t>	less people dying, more being discharged</a:t>
            </a:r>
          </a:p>
          <a:p>
            <a:endParaRPr lang="en-US" sz="2000" dirty="0"/>
          </a:p>
          <a:p>
            <a:r>
              <a:rPr lang="en-US" sz="2000" dirty="0"/>
              <a:t>	more people suffering CVD</a:t>
            </a:r>
          </a:p>
          <a:p>
            <a:endParaRPr lang="en-US" sz="2000" dirty="0"/>
          </a:p>
        </p:txBody>
      </p:sp>
      <p:sp>
        <p:nvSpPr>
          <p:cNvPr id="16" name="Up Arrow 15">
            <a:extLst>
              <a:ext uri="{FF2B5EF4-FFF2-40B4-BE49-F238E27FC236}">
                <a16:creationId xmlns:a16="http://schemas.microsoft.com/office/drawing/2014/main" id="{92F8E1F6-3215-28A8-AECE-3FEE9B4FC7A4}"/>
              </a:ext>
            </a:extLst>
          </p:cNvPr>
          <p:cNvSpPr/>
          <p:nvPr/>
        </p:nvSpPr>
        <p:spPr>
          <a:xfrm>
            <a:off x="7237372" y="4835495"/>
            <a:ext cx="328611" cy="471114"/>
          </a:xfrm>
          <a:prstGeom prst="upArrow">
            <a:avLst/>
          </a:prstGeom>
          <a:solidFill>
            <a:schemeClr val="accent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a:extLst>
              <a:ext uri="{FF2B5EF4-FFF2-40B4-BE49-F238E27FC236}">
                <a16:creationId xmlns:a16="http://schemas.microsoft.com/office/drawing/2014/main" id="{A0B8C51C-F62F-B937-F59A-908D202A2FDD}"/>
              </a:ext>
            </a:extLst>
          </p:cNvPr>
          <p:cNvSpPr/>
          <p:nvPr/>
        </p:nvSpPr>
        <p:spPr>
          <a:xfrm>
            <a:off x="7245118" y="5563735"/>
            <a:ext cx="328611" cy="471114"/>
          </a:xfrm>
          <a:prstGeom prst="upArrow">
            <a:avLst/>
          </a:prstGeom>
          <a:solidFill>
            <a:srgbClr val="FF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84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ACD0-5A4F-4512-894F-052191126EE7}"/>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Most Common Type of CVD</a:t>
            </a:r>
            <a:endParaRPr lang="en-US" dirty="0"/>
          </a:p>
        </p:txBody>
      </p:sp>
      <p:sp>
        <p:nvSpPr>
          <p:cNvPr id="3" name="Content Placeholder 2">
            <a:extLst>
              <a:ext uri="{FF2B5EF4-FFF2-40B4-BE49-F238E27FC236}">
                <a16:creationId xmlns:a16="http://schemas.microsoft.com/office/drawing/2014/main" id="{7A6BE604-7CFB-B0EB-E0F9-1FFABF6B6E1B}"/>
              </a:ext>
            </a:extLst>
          </p:cNvPr>
          <p:cNvSpPr>
            <a:spLocks noGrp="1"/>
          </p:cNvSpPr>
          <p:nvPr>
            <p:ph idx="1"/>
          </p:nvPr>
        </p:nvSpPr>
        <p:spPr/>
        <p:txBody>
          <a:bodyPr>
            <a:normAutofit/>
          </a:bodyPr>
          <a:lstStyle/>
          <a:p>
            <a:pPr>
              <a:buFont typeface="Arial" panose="020B0604020202020204" pitchFamily="34" charset="0"/>
              <a:buChar char="•"/>
            </a:pPr>
            <a:r>
              <a:rPr lang="en-GB" sz="2000" dirty="0">
                <a:solidFill>
                  <a:srgbClr val="000000"/>
                </a:solidFill>
                <a:latin typeface="Helvetica Neue" panose="02000503000000020004" pitchFamily="2" charset="0"/>
              </a:rPr>
              <a:t>TIAs are included in ‘Other CVD’ for mortality data</a:t>
            </a:r>
          </a:p>
          <a:p>
            <a:pPr>
              <a:buFont typeface="Arial" panose="020B0604020202020204" pitchFamily="34" charset="0"/>
              <a:buChar char="•"/>
            </a:pPr>
            <a:r>
              <a:rPr lang="en-GB" sz="2000" dirty="0">
                <a:solidFill>
                  <a:srgbClr val="000000"/>
                </a:solidFill>
                <a:effectLst/>
                <a:latin typeface="Helvetica Neue" panose="02000503000000020004" pitchFamily="2" charset="0"/>
              </a:rPr>
              <a:t>The raw values have been used (no population or age standardisation)</a:t>
            </a:r>
          </a:p>
        </p:txBody>
      </p:sp>
      <p:pic>
        <p:nvPicPr>
          <p:cNvPr id="15" name="Picture 14">
            <a:extLst>
              <a:ext uri="{FF2B5EF4-FFF2-40B4-BE49-F238E27FC236}">
                <a16:creationId xmlns:a16="http://schemas.microsoft.com/office/drawing/2014/main" id="{CC0E6551-5CFA-83FB-DED1-97ACDC835899}"/>
              </a:ext>
            </a:extLst>
          </p:cNvPr>
          <p:cNvPicPr>
            <a:picLocks noChangeAspect="1"/>
          </p:cNvPicPr>
          <p:nvPr/>
        </p:nvPicPr>
        <p:blipFill>
          <a:blip r:embed="rId3"/>
          <a:stretch>
            <a:fillRect/>
          </a:stretch>
        </p:blipFill>
        <p:spPr>
          <a:xfrm>
            <a:off x="6335922" y="3375930"/>
            <a:ext cx="5104971" cy="3157129"/>
          </a:xfrm>
          <a:prstGeom prst="rect">
            <a:avLst/>
          </a:prstGeom>
        </p:spPr>
      </p:pic>
      <p:pic>
        <p:nvPicPr>
          <p:cNvPr id="17" name="Picture 16">
            <a:extLst>
              <a:ext uri="{FF2B5EF4-FFF2-40B4-BE49-F238E27FC236}">
                <a16:creationId xmlns:a16="http://schemas.microsoft.com/office/drawing/2014/main" id="{579CF231-6F3F-8A74-5CC3-C6B4EAB6F2B5}"/>
              </a:ext>
            </a:extLst>
          </p:cNvPr>
          <p:cNvPicPr>
            <a:picLocks noChangeAspect="1"/>
          </p:cNvPicPr>
          <p:nvPr/>
        </p:nvPicPr>
        <p:blipFill>
          <a:blip r:embed="rId4"/>
          <a:stretch>
            <a:fillRect/>
          </a:stretch>
        </p:blipFill>
        <p:spPr>
          <a:xfrm>
            <a:off x="558800" y="3416138"/>
            <a:ext cx="5004749" cy="3095147"/>
          </a:xfrm>
          <a:prstGeom prst="rect">
            <a:avLst/>
          </a:prstGeom>
        </p:spPr>
      </p:pic>
    </p:spTree>
    <p:extLst>
      <p:ext uri="{BB962C8B-B14F-4D97-AF65-F5344CB8AC3E}">
        <p14:creationId xmlns:p14="http://schemas.microsoft.com/office/powerpoint/2010/main" val="219108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0F30-1E40-7D2E-0187-AC50635D97DE}"/>
              </a:ext>
            </a:extLst>
          </p:cNvPr>
          <p:cNvSpPr>
            <a:spLocks noGrp="1"/>
          </p:cNvSpPr>
          <p:nvPr>
            <p:ph type="title"/>
          </p:nvPr>
        </p:nvSpPr>
        <p:spPr/>
        <p:txBody>
          <a:bodyPr>
            <a:normAutofit/>
          </a:bodyPr>
          <a:lstStyle/>
          <a:p>
            <a:r>
              <a:rPr lang="en-GB" b="1" dirty="0">
                <a:solidFill>
                  <a:srgbClr val="000000"/>
                </a:solidFill>
                <a:latin typeface="Helvetica Neue" panose="02000503000000020004" pitchFamily="2" charset="0"/>
              </a:rPr>
              <a:t>Type of CVD by Age</a:t>
            </a:r>
            <a:endParaRPr lang="en-US" dirty="0"/>
          </a:p>
        </p:txBody>
      </p:sp>
      <p:sp>
        <p:nvSpPr>
          <p:cNvPr id="3" name="Content Placeholder 2">
            <a:extLst>
              <a:ext uri="{FF2B5EF4-FFF2-40B4-BE49-F238E27FC236}">
                <a16:creationId xmlns:a16="http://schemas.microsoft.com/office/drawing/2014/main" id="{C3A4C43B-1BBC-B23C-2167-3E848685FDAC}"/>
              </a:ext>
            </a:extLst>
          </p:cNvPr>
          <p:cNvSpPr>
            <a:spLocks noGrp="1"/>
          </p:cNvSpPr>
          <p:nvPr>
            <p:ph idx="1"/>
          </p:nvPr>
        </p:nvSpPr>
        <p:spPr/>
        <p:txBody>
          <a:bodyPr>
            <a:normAutofit/>
          </a:bodyPr>
          <a:lstStyle/>
          <a:p>
            <a:r>
              <a:rPr lang="en-GB" sz="2000" dirty="0">
                <a:solidFill>
                  <a:srgbClr val="000000"/>
                </a:solidFill>
                <a:latin typeface="Helvetica Neue" panose="02000503000000020004" pitchFamily="2" charset="0"/>
              </a:rPr>
              <a:t>Now we are looking at EASR data</a:t>
            </a:r>
          </a:p>
          <a:p>
            <a:r>
              <a:rPr lang="en-GB" sz="2000" dirty="0">
                <a:solidFill>
                  <a:srgbClr val="000000"/>
                </a:solidFill>
                <a:latin typeface="Helvetica Neue" panose="02000503000000020004" pitchFamily="2" charset="0"/>
              </a:rPr>
              <a:t>Discuss results</a:t>
            </a:r>
          </a:p>
          <a:p>
            <a:endParaRPr lang="en-GB" sz="2000" dirty="0">
              <a:solidFill>
                <a:srgbClr val="000000"/>
              </a:solidFill>
              <a:effectLst/>
              <a:latin typeface="Helvetica Neue" panose="02000503000000020004" pitchFamily="2" charset="0"/>
            </a:endParaRPr>
          </a:p>
          <a:p>
            <a:endParaRPr lang="en-US" sz="2000" dirty="0"/>
          </a:p>
        </p:txBody>
      </p:sp>
      <p:pic>
        <p:nvPicPr>
          <p:cNvPr id="10" name="Picture 9">
            <a:extLst>
              <a:ext uri="{FF2B5EF4-FFF2-40B4-BE49-F238E27FC236}">
                <a16:creationId xmlns:a16="http://schemas.microsoft.com/office/drawing/2014/main" id="{5ED87970-0A8B-6E47-08D7-375567D260B3}"/>
              </a:ext>
            </a:extLst>
          </p:cNvPr>
          <p:cNvPicPr>
            <a:picLocks noChangeAspect="1"/>
          </p:cNvPicPr>
          <p:nvPr/>
        </p:nvPicPr>
        <p:blipFill>
          <a:blip r:embed="rId3"/>
          <a:stretch>
            <a:fillRect/>
          </a:stretch>
        </p:blipFill>
        <p:spPr>
          <a:xfrm>
            <a:off x="132793" y="3340650"/>
            <a:ext cx="5687438" cy="3517350"/>
          </a:xfrm>
          <a:prstGeom prst="rect">
            <a:avLst/>
          </a:prstGeom>
        </p:spPr>
      </p:pic>
      <p:pic>
        <p:nvPicPr>
          <p:cNvPr id="11" name="Picture 10">
            <a:extLst>
              <a:ext uri="{FF2B5EF4-FFF2-40B4-BE49-F238E27FC236}">
                <a16:creationId xmlns:a16="http://schemas.microsoft.com/office/drawing/2014/main" id="{1A329167-AD12-90EF-D37A-D2910B2A2751}"/>
              </a:ext>
            </a:extLst>
          </p:cNvPr>
          <p:cNvPicPr>
            <a:picLocks noChangeAspect="1"/>
          </p:cNvPicPr>
          <p:nvPr/>
        </p:nvPicPr>
        <p:blipFill>
          <a:blip r:embed="rId4"/>
          <a:stretch>
            <a:fillRect/>
          </a:stretch>
        </p:blipFill>
        <p:spPr>
          <a:xfrm>
            <a:off x="6197600" y="3340650"/>
            <a:ext cx="5729514" cy="3543372"/>
          </a:xfrm>
          <a:prstGeom prst="rect">
            <a:avLst/>
          </a:prstGeom>
        </p:spPr>
      </p:pic>
    </p:spTree>
    <p:extLst>
      <p:ext uri="{BB962C8B-B14F-4D97-AF65-F5344CB8AC3E}">
        <p14:creationId xmlns:p14="http://schemas.microsoft.com/office/powerpoint/2010/main" val="151420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9144-053C-AB6C-16A0-84BEEF7909A8}"/>
              </a:ext>
            </a:extLst>
          </p:cNvPr>
          <p:cNvSpPr>
            <a:spLocks noGrp="1"/>
          </p:cNvSpPr>
          <p:nvPr>
            <p:ph type="title"/>
          </p:nvPr>
        </p:nvSpPr>
        <p:spPr/>
        <p:txBody>
          <a:bodyPr>
            <a:normAutofit/>
          </a:bodyPr>
          <a:lstStyle/>
          <a:p>
            <a:r>
              <a:rPr lang="en-GB" b="1" dirty="0">
                <a:solidFill>
                  <a:srgbClr val="000000"/>
                </a:solidFill>
                <a:latin typeface="Helvetica Neue" panose="02000503000000020004" pitchFamily="2" charset="0"/>
              </a:rPr>
              <a:t>Type of CVD by Sex</a:t>
            </a:r>
            <a:endParaRPr lang="en-US" dirty="0"/>
          </a:p>
        </p:txBody>
      </p:sp>
      <p:sp>
        <p:nvSpPr>
          <p:cNvPr id="3" name="Content Placeholder 2">
            <a:extLst>
              <a:ext uri="{FF2B5EF4-FFF2-40B4-BE49-F238E27FC236}">
                <a16:creationId xmlns:a16="http://schemas.microsoft.com/office/drawing/2014/main" id="{5F59C925-D74E-9C44-C0E0-23A1B00D36E3}"/>
              </a:ext>
            </a:extLst>
          </p:cNvPr>
          <p:cNvSpPr>
            <a:spLocks noGrp="1"/>
          </p:cNvSpPr>
          <p:nvPr>
            <p:ph idx="1"/>
          </p:nvPr>
        </p:nvSpPr>
        <p:spPr/>
        <p:txBody>
          <a:bodyPr>
            <a:normAutofit/>
          </a:bodyPr>
          <a:lstStyle/>
          <a:p>
            <a:r>
              <a:rPr lang="en-US" sz="2000" dirty="0"/>
              <a:t>The effects of using raw data vs EASR is demonstrated</a:t>
            </a:r>
          </a:p>
          <a:p>
            <a:r>
              <a:rPr lang="en-US" sz="2000" dirty="0"/>
              <a:t>Do more woman than men suffer CVD? Yes but…</a:t>
            </a:r>
          </a:p>
          <a:p>
            <a:r>
              <a:rPr lang="en-US" sz="2000" dirty="0"/>
              <a:t>SAH – only type of CVD with female predominance</a:t>
            </a:r>
          </a:p>
        </p:txBody>
      </p:sp>
      <p:sp>
        <p:nvSpPr>
          <p:cNvPr id="10" name="TextBox 9">
            <a:extLst>
              <a:ext uri="{FF2B5EF4-FFF2-40B4-BE49-F238E27FC236}">
                <a16:creationId xmlns:a16="http://schemas.microsoft.com/office/drawing/2014/main" id="{9AB4D3FD-3D79-10E0-30F5-297B6132934C}"/>
              </a:ext>
            </a:extLst>
          </p:cNvPr>
          <p:cNvSpPr txBox="1"/>
          <p:nvPr/>
        </p:nvSpPr>
        <p:spPr>
          <a:xfrm>
            <a:off x="7645433" y="1635836"/>
            <a:ext cx="3975100" cy="369332"/>
          </a:xfrm>
          <a:prstGeom prst="rect">
            <a:avLst/>
          </a:prstGeom>
          <a:noFill/>
        </p:spPr>
        <p:txBody>
          <a:bodyPr wrap="square">
            <a:spAutoFit/>
          </a:bodyPr>
          <a:lstStyle/>
          <a:p>
            <a:r>
              <a:rPr lang="en-US" dirty="0"/>
              <a:t>hormonal influences</a:t>
            </a:r>
          </a:p>
        </p:txBody>
      </p:sp>
      <p:pic>
        <p:nvPicPr>
          <p:cNvPr id="15" name="Picture 14">
            <a:extLst>
              <a:ext uri="{FF2B5EF4-FFF2-40B4-BE49-F238E27FC236}">
                <a16:creationId xmlns:a16="http://schemas.microsoft.com/office/drawing/2014/main" id="{9D58C1B5-E6EC-825A-8801-A54EC7938AB8}"/>
              </a:ext>
            </a:extLst>
          </p:cNvPr>
          <p:cNvPicPr>
            <a:picLocks noChangeAspect="1"/>
          </p:cNvPicPr>
          <p:nvPr/>
        </p:nvPicPr>
        <p:blipFill>
          <a:blip r:embed="rId3"/>
          <a:stretch>
            <a:fillRect/>
          </a:stretch>
        </p:blipFill>
        <p:spPr>
          <a:xfrm>
            <a:off x="815419" y="3089197"/>
            <a:ext cx="5211001" cy="3222701"/>
          </a:xfrm>
          <a:prstGeom prst="rect">
            <a:avLst/>
          </a:prstGeom>
        </p:spPr>
      </p:pic>
      <p:pic>
        <p:nvPicPr>
          <p:cNvPr id="16" name="Picture 15">
            <a:extLst>
              <a:ext uri="{FF2B5EF4-FFF2-40B4-BE49-F238E27FC236}">
                <a16:creationId xmlns:a16="http://schemas.microsoft.com/office/drawing/2014/main" id="{ADE130E6-2DB7-67B8-7CCA-238DB2709EF7}"/>
              </a:ext>
            </a:extLst>
          </p:cNvPr>
          <p:cNvPicPr>
            <a:picLocks noChangeAspect="1"/>
          </p:cNvPicPr>
          <p:nvPr/>
        </p:nvPicPr>
        <p:blipFill>
          <a:blip r:embed="rId4"/>
          <a:stretch>
            <a:fillRect/>
          </a:stretch>
        </p:blipFill>
        <p:spPr>
          <a:xfrm>
            <a:off x="432306" y="3400657"/>
            <a:ext cx="5211001" cy="3222702"/>
          </a:xfrm>
          <a:prstGeom prst="rect">
            <a:avLst/>
          </a:prstGeom>
        </p:spPr>
      </p:pic>
      <p:pic>
        <p:nvPicPr>
          <p:cNvPr id="18" name="Picture 17">
            <a:extLst>
              <a:ext uri="{FF2B5EF4-FFF2-40B4-BE49-F238E27FC236}">
                <a16:creationId xmlns:a16="http://schemas.microsoft.com/office/drawing/2014/main" id="{12FE19A5-7B25-5C4A-EACD-3FAB7E840FBA}"/>
              </a:ext>
            </a:extLst>
          </p:cNvPr>
          <p:cNvPicPr>
            <a:picLocks noChangeAspect="1"/>
          </p:cNvPicPr>
          <p:nvPr/>
        </p:nvPicPr>
        <p:blipFill>
          <a:blip r:embed="rId5"/>
          <a:stretch>
            <a:fillRect/>
          </a:stretch>
        </p:blipFill>
        <p:spPr>
          <a:xfrm>
            <a:off x="6647813" y="3304756"/>
            <a:ext cx="5544187" cy="3428758"/>
          </a:xfrm>
          <a:prstGeom prst="rect">
            <a:avLst/>
          </a:prstGeom>
        </p:spPr>
      </p:pic>
      <p:sp>
        <p:nvSpPr>
          <p:cNvPr id="4" name="TextBox 3">
            <a:extLst>
              <a:ext uri="{FF2B5EF4-FFF2-40B4-BE49-F238E27FC236}">
                <a16:creationId xmlns:a16="http://schemas.microsoft.com/office/drawing/2014/main" id="{87689277-0801-B9A8-0645-20ADFC408206}"/>
              </a:ext>
            </a:extLst>
          </p:cNvPr>
          <p:cNvSpPr txBox="1"/>
          <p:nvPr/>
        </p:nvSpPr>
        <p:spPr>
          <a:xfrm>
            <a:off x="432306" y="6595015"/>
            <a:ext cx="1118822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References:	</a:t>
            </a:r>
            <a:r>
              <a:rPr lang="en-GB" sz="1200" u="sng" dirty="0">
                <a:solidFill>
                  <a:srgbClr val="0563C1"/>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https://www.ahajournals.org/doi/10.1161/01.STR.0000105933.16654.B4</a:t>
            </a:r>
            <a:r>
              <a:rPr lang="en-GB" sz="1200" dirty="0">
                <a:effectLst/>
                <a:latin typeface="Arial" panose="020B0604020202020204" pitchFamily="34" charset="0"/>
                <a:cs typeface="Arial" panose="020B0604020202020204" pitchFamily="34" charset="0"/>
              </a:rPr>
              <a:t>  &amp;  </a:t>
            </a:r>
            <a:r>
              <a:rPr lang="en-US" sz="1200" dirty="0">
                <a:latin typeface="Arial" panose="020B0604020202020204" pitchFamily="34" charset="0"/>
                <a:cs typeface="Arial" panose="020B0604020202020204" pitchFamily="34" charset="0"/>
                <a:hlinkClick r:id="rId7"/>
              </a:rPr>
              <a:t>https://www.frontiersin.org/articles/10.3389/fneur.2012.00078/full</a:t>
            </a:r>
            <a:endParaRPr lang="en-GB" sz="1200" u="sng" dirty="0">
              <a:solidFill>
                <a:srgbClr val="0563C1"/>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5A67F0C-FAA6-7F4C-B426-9A0D5D48344C}"/>
              </a:ext>
            </a:extLst>
          </p:cNvPr>
          <p:cNvSpPr txBox="1"/>
          <p:nvPr/>
        </p:nvSpPr>
        <p:spPr>
          <a:xfrm>
            <a:off x="7912166" y="2459739"/>
            <a:ext cx="3975100" cy="369332"/>
          </a:xfrm>
          <a:prstGeom prst="rect">
            <a:avLst/>
          </a:prstGeom>
          <a:noFill/>
        </p:spPr>
        <p:txBody>
          <a:bodyPr wrap="square">
            <a:spAutoFit/>
          </a:bodyPr>
          <a:lstStyle/>
          <a:p>
            <a:r>
              <a:rPr lang="en-US" dirty="0"/>
              <a:t>variation in wall shear stress</a:t>
            </a:r>
          </a:p>
        </p:txBody>
      </p:sp>
      <p:sp>
        <p:nvSpPr>
          <p:cNvPr id="6" name="TextBox 5">
            <a:extLst>
              <a:ext uri="{FF2B5EF4-FFF2-40B4-BE49-F238E27FC236}">
                <a16:creationId xmlns:a16="http://schemas.microsoft.com/office/drawing/2014/main" id="{8C4A2809-90FD-E056-880C-BE639AA1545C}"/>
              </a:ext>
            </a:extLst>
          </p:cNvPr>
          <p:cNvSpPr txBox="1"/>
          <p:nvPr/>
        </p:nvSpPr>
        <p:spPr>
          <a:xfrm>
            <a:off x="7912166" y="2033758"/>
            <a:ext cx="3975100" cy="369332"/>
          </a:xfrm>
          <a:prstGeom prst="rect">
            <a:avLst/>
          </a:prstGeom>
          <a:noFill/>
        </p:spPr>
        <p:txBody>
          <a:bodyPr wrap="square">
            <a:spAutoFit/>
          </a:bodyPr>
          <a:lstStyle/>
          <a:p>
            <a:r>
              <a:rPr lang="en-US" dirty="0"/>
              <a:t>reproductive factors</a:t>
            </a:r>
          </a:p>
        </p:txBody>
      </p:sp>
      <p:sp>
        <p:nvSpPr>
          <p:cNvPr id="9" name="TextBox 8">
            <a:extLst>
              <a:ext uri="{FF2B5EF4-FFF2-40B4-BE49-F238E27FC236}">
                <a16:creationId xmlns:a16="http://schemas.microsoft.com/office/drawing/2014/main" id="{23180CCB-70D7-05FF-7AD4-0BD2AF5514BB}"/>
              </a:ext>
            </a:extLst>
          </p:cNvPr>
          <p:cNvSpPr txBox="1"/>
          <p:nvPr/>
        </p:nvSpPr>
        <p:spPr>
          <a:xfrm>
            <a:off x="10783418" y="1474629"/>
            <a:ext cx="489570" cy="1015663"/>
          </a:xfrm>
          <a:prstGeom prst="rect">
            <a:avLst/>
          </a:prstGeom>
          <a:noFill/>
        </p:spPr>
        <p:txBody>
          <a:bodyPr wrap="square">
            <a:spAutoFit/>
          </a:bodyPr>
          <a:lstStyle/>
          <a:p>
            <a:r>
              <a:rPr lang="en-US" sz="6000" b="1" dirty="0"/>
              <a:t>?</a:t>
            </a:r>
          </a:p>
        </p:txBody>
      </p:sp>
      <p:cxnSp>
        <p:nvCxnSpPr>
          <p:cNvPr id="12" name="Straight Arrow Connector 11">
            <a:extLst>
              <a:ext uri="{FF2B5EF4-FFF2-40B4-BE49-F238E27FC236}">
                <a16:creationId xmlns:a16="http://schemas.microsoft.com/office/drawing/2014/main" id="{4311D843-01FA-DB6D-ED8C-EA749197FF57}"/>
              </a:ext>
            </a:extLst>
          </p:cNvPr>
          <p:cNvCxnSpPr>
            <a:endCxn id="10" idx="1"/>
          </p:cNvCxnSpPr>
          <p:nvPr/>
        </p:nvCxnSpPr>
        <p:spPr>
          <a:xfrm flipV="1">
            <a:off x="6490010" y="1820502"/>
            <a:ext cx="1155423" cy="100856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A7C48E-EE92-03BB-CF34-AE3116D52126}"/>
              </a:ext>
            </a:extLst>
          </p:cNvPr>
          <p:cNvCxnSpPr>
            <a:cxnSpLocks/>
          </p:cNvCxnSpPr>
          <p:nvPr/>
        </p:nvCxnSpPr>
        <p:spPr>
          <a:xfrm flipV="1">
            <a:off x="6490010" y="2288285"/>
            <a:ext cx="1341344" cy="54078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55582B-C5A4-4D2B-F5E5-85744F5830E8}"/>
              </a:ext>
            </a:extLst>
          </p:cNvPr>
          <p:cNvCxnSpPr>
            <a:cxnSpLocks/>
            <a:endCxn id="5" idx="1"/>
          </p:cNvCxnSpPr>
          <p:nvPr/>
        </p:nvCxnSpPr>
        <p:spPr>
          <a:xfrm flipV="1">
            <a:off x="6490010" y="2644405"/>
            <a:ext cx="1422156" cy="17673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88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760A-3B9F-75B9-6F6F-AFD881D1D7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8EA16B-FCE7-1F58-BA1D-8B5083AC1132}"/>
              </a:ext>
            </a:extLst>
          </p:cNvPr>
          <p:cNvSpPr>
            <a:spLocks noGrp="1"/>
          </p:cNvSpPr>
          <p:nvPr>
            <p:ph idx="1"/>
          </p:nvPr>
        </p:nvSpPr>
        <p:spPr/>
        <p:txBody>
          <a:bodyPr/>
          <a:lstStyle/>
          <a:p>
            <a:r>
              <a:rPr lang="en-US" dirty="0"/>
              <a:t>The above slide on sex is the one to run statistics on if there is time. </a:t>
            </a:r>
          </a:p>
        </p:txBody>
      </p:sp>
    </p:spTree>
    <p:extLst>
      <p:ext uri="{BB962C8B-B14F-4D97-AF65-F5344CB8AC3E}">
        <p14:creationId xmlns:p14="http://schemas.microsoft.com/office/powerpoint/2010/main" val="1655714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7.png"/></Relationships>
</file>

<file path=ppt/webextensions/webextension1.xml><?xml version="1.0" encoding="utf-8"?>
<we:webextension xmlns:we="http://schemas.microsoft.com/office/webextensions/webextension/2010/11" id="{595C34DA-1F20-A649-A438-B8A8937C4761}">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hospital_care_in_scotland/&quot;,&quot;values&quot;:{},&quot;data&quot;:{&quot;uri&quot;:&quot;e4z4az-fiona-carson.shinyapps.io/hospital_care_in_scotland/&quot;},&quot;secure&quot;:false}],&quot;name&quot;:&quot;e4z4az-fiona-carson.shinyapps.io/hospital_care_in_scotland/&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595C34DA-1F20-A649-A438-B8A8937C4761}">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hospital_care_in_scotland/&quot;,&quot;values&quot;:{},&quot;data&quot;:{&quot;uri&quot;:&quot;e4z4az-fiona-carson.shinyapps.io/hospital_care_in_scotland/&quot;},&quot;secure&quot;:false}],&quot;name&quot;:&quot;e4z4az-fiona-carson.shinyapps.io/hospital_care_in_scotland/&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1709</TotalTime>
  <Words>1490</Words>
  <Application>Microsoft Macintosh PowerPoint</Application>
  <PresentationFormat>Widescreen</PresentationFormat>
  <Paragraphs>184</Paragraphs>
  <Slides>28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ArialMT</vt:lpstr>
      <vt:lpstr>Calibri</vt:lpstr>
      <vt:lpstr>Calibri Light</vt:lpstr>
      <vt:lpstr>Helvetica</vt:lpstr>
      <vt:lpstr>Helvetica Light</vt:lpstr>
      <vt:lpstr>Helvetica Neue</vt:lpstr>
      <vt:lpstr>Office Theme</vt:lpstr>
      <vt:lpstr>Cerebrovascular Disease in Scotland Statistics and Modeling </vt:lpstr>
      <vt:lpstr>Outline</vt:lpstr>
      <vt:lpstr>Introduction – Cerebrovascular Disease</vt:lpstr>
      <vt:lpstr>Introduction – CVD in Scotland</vt:lpstr>
      <vt:lpstr>Introduction – CVD Data</vt:lpstr>
      <vt:lpstr>Most Common Type of CVD</vt:lpstr>
      <vt:lpstr>Type of CVD by Age</vt:lpstr>
      <vt:lpstr>Type of CVD by Sex</vt:lpstr>
      <vt:lpstr>PowerPoint Presentation</vt:lpstr>
      <vt:lpstr>Mortality by sex</vt:lpstr>
      <vt:lpstr>Health Board Information</vt:lpstr>
      <vt:lpstr>PowerPoint Presentation</vt:lpstr>
      <vt:lpstr>PowerPoint Presentation</vt:lpstr>
      <vt:lpstr>PowerPoint Presentation</vt:lpstr>
      <vt:lpstr>The Journey to a ‘Beautiful’ Model</vt:lpstr>
      <vt:lpstr>Multiple Linear Regression – What to Build Model on?</vt:lpstr>
      <vt:lpstr>PowerPoint Presentation</vt:lpstr>
      <vt:lpstr>AIC and BIC</vt:lpstr>
      <vt:lpstr>Real vs Model Values</vt:lpstr>
      <vt:lpstr>PowerPoint Presentation</vt:lpstr>
      <vt:lpstr>Future Predictions</vt:lpstr>
      <vt:lpstr>Ways to improve model?</vt:lpstr>
      <vt:lpstr>Future Work</vt:lpstr>
      <vt:lpstr>Appendix 1 – Model Information</vt:lpstr>
      <vt:lpstr>Appendix 2 – R2 in CVD Field </vt:lpstr>
      <vt:lpstr>Health Board Age Structure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 Carson</dc:creator>
  <cp:lastModifiedBy>Damien Carson</cp:lastModifiedBy>
  <cp:revision>25</cp:revision>
  <dcterms:created xsi:type="dcterms:W3CDTF">2023-02-17T06:54:20Z</dcterms:created>
  <dcterms:modified xsi:type="dcterms:W3CDTF">2023-02-19T13:05:20Z</dcterms:modified>
</cp:coreProperties>
</file>